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77" r:id="rId5"/>
    <p:sldId id="260" r:id="rId6"/>
    <p:sldId id="262" r:id="rId7"/>
    <p:sldId id="261" r:id="rId8"/>
    <p:sldId id="264" r:id="rId9"/>
    <p:sldId id="267" r:id="rId10"/>
    <p:sldId id="270" r:id="rId11"/>
    <p:sldId id="271" r:id="rId12"/>
    <p:sldId id="276"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78FB5"/>
    <a:srgbClr val="0099CC"/>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150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31" cy="464746"/>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435" y="0"/>
            <a:ext cx="3038331" cy="464746"/>
          </a:xfrm>
          <a:prstGeom prst="rect">
            <a:avLst/>
          </a:prstGeom>
        </p:spPr>
        <p:txBody>
          <a:bodyPr vert="horz" lIns="91440" tIns="45720" rIns="91440" bIns="45720" rtlCol="0"/>
          <a:lstStyle>
            <a:lvl1pPr algn="r">
              <a:defRPr sz="1200" smtClean="0">
                <a:cs typeface="+mn-cs"/>
              </a:defRPr>
            </a:lvl1pPr>
          </a:lstStyle>
          <a:p>
            <a:pPr>
              <a:defRPr/>
            </a:pPr>
            <a:fld id="{1AE64074-D885-4843-B31D-AA6B25D0B002}" type="datetimeFigureOut">
              <a:rPr lang="en-US"/>
              <a:pPr>
                <a:defRPr/>
              </a:pPr>
              <a:t>2/16/2012</a:t>
            </a:fld>
            <a:endParaRPr lang="en-US"/>
          </a:p>
        </p:txBody>
      </p:sp>
      <p:sp>
        <p:nvSpPr>
          <p:cNvPr id="4" name="Footer Placeholder 3"/>
          <p:cNvSpPr>
            <a:spLocks noGrp="1"/>
          </p:cNvSpPr>
          <p:nvPr>
            <p:ph type="ftr" sz="quarter" idx="2"/>
          </p:nvPr>
        </p:nvSpPr>
        <p:spPr>
          <a:xfrm>
            <a:off x="1" y="8830170"/>
            <a:ext cx="3038331" cy="464746"/>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435" y="8830170"/>
            <a:ext cx="3038331" cy="464746"/>
          </a:xfrm>
          <a:prstGeom prst="rect">
            <a:avLst/>
          </a:prstGeom>
        </p:spPr>
        <p:txBody>
          <a:bodyPr vert="horz" lIns="91440" tIns="45720" rIns="91440" bIns="45720" rtlCol="0" anchor="b"/>
          <a:lstStyle>
            <a:lvl1pPr algn="r">
              <a:defRPr sz="1200" smtClean="0">
                <a:cs typeface="+mn-cs"/>
              </a:defRPr>
            </a:lvl1pPr>
          </a:lstStyle>
          <a:p>
            <a:pPr>
              <a:defRPr/>
            </a:pPr>
            <a:fld id="{5B5AA27D-B900-4ADD-84BC-A428C4C11374}" type="slidenum">
              <a:rPr lang="en-US"/>
              <a:pPr>
                <a:defRPr/>
              </a:pPr>
              <a:t>‹#›</a:t>
            </a:fld>
            <a:endParaRPr lang="en-US"/>
          </a:p>
        </p:txBody>
      </p:sp>
    </p:spTree>
    <p:extLst>
      <p:ext uri="{BB962C8B-B14F-4D97-AF65-F5344CB8AC3E}">
        <p14:creationId xmlns:p14="http://schemas.microsoft.com/office/powerpoint/2010/main" xmlns="" val="2884814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7630D56-3D1E-433D-B327-A5D703B6CD2D}" type="datetimeFigureOut">
              <a:rPr lang="id-ID" smtClean="0"/>
              <a:pPr/>
              <a:t>16/02/2012</a:t>
            </a:fld>
            <a:endParaRPr lang="id-ID"/>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CDC7B2-5433-42E1-B288-F1761C189866}" type="slidenum">
              <a:rPr lang="id-ID" smtClean="0"/>
              <a:pPr/>
              <a:t>‹#›</a:t>
            </a:fld>
            <a:endParaRPr lang="id-ID"/>
          </a:p>
        </p:txBody>
      </p:sp>
    </p:spTree>
    <p:extLst>
      <p:ext uri="{BB962C8B-B14F-4D97-AF65-F5344CB8AC3E}">
        <p14:creationId xmlns:p14="http://schemas.microsoft.com/office/powerpoint/2010/main" xmlns="" val="429975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60CDC7B2-5433-42E1-B288-F1761C189866}" type="slidenum">
              <a:rPr lang="id-ID" smtClean="0"/>
              <a:pPr/>
              <a:t>1</a:t>
            </a:fld>
            <a:endParaRPr lang="id-ID"/>
          </a:p>
        </p:txBody>
      </p:sp>
    </p:spTree>
    <p:extLst>
      <p:ext uri="{BB962C8B-B14F-4D97-AF65-F5344CB8AC3E}">
        <p14:creationId xmlns:p14="http://schemas.microsoft.com/office/powerpoint/2010/main" xmlns="" val="3599445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304800"/>
            <a:ext cx="8839200" cy="2209800"/>
          </a:xfrm>
        </p:spPr>
        <p:txBody>
          <a:bodyPr/>
          <a:lstStyle>
            <a:lvl1pPr algn="ct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267200" y="2628900"/>
            <a:ext cx="4724400" cy="2476500"/>
          </a:xfrm>
        </p:spPr>
        <p:txBody>
          <a:bodyPr anchor="ctr"/>
          <a:lstStyle>
            <a:lvl1pPr marL="0" indent="0" algn="ctr">
              <a:buFontTx/>
              <a:buNone/>
              <a:defRPr/>
            </a:lvl1pPr>
          </a:lstStyle>
          <a:p>
            <a:pPr lvl="0"/>
            <a:r>
              <a:rPr lang="en-US" noProof="0" smtClean="0"/>
              <a:t>Click to edit Master subtitle style</a:t>
            </a:r>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DE02ECF9-87E1-404B-A5E9-D78B45247031}" type="slidenum">
              <a:rPr lang="en-US"/>
              <a:pPr>
                <a:defRPr/>
              </a:pPr>
              <a:t>‹#›</a:t>
            </a:fld>
            <a:endParaRPr lang="en-US"/>
          </a:p>
        </p:txBody>
      </p:sp>
    </p:spTree>
    <p:extLst>
      <p:ext uri="{BB962C8B-B14F-4D97-AF65-F5344CB8AC3E}">
        <p14:creationId xmlns:p14="http://schemas.microsoft.com/office/powerpoint/2010/main" xmlns="" val="381149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9922A07-AEBD-474F-BBAD-0AC4BEC0E229}" type="slidenum">
              <a:rPr lang="en-US"/>
              <a:pPr>
                <a:defRPr/>
              </a:pPr>
              <a:t>‹#›</a:t>
            </a:fld>
            <a:endParaRPr lang="en-US"/>
          </a:p>
        </p:txBody>
      </p:sp>
    </p:spTree>
    <p:extLst>
      <p:ext uri="{BB962C8B-B14F-4D97-AF65-F5344CB8AC3E}">
        <p14:creationId xmlns:p14="http://schemas.microsoft.com/office/powerpoint/2010/main" xmlns="" val="79463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B41EFEB-001F-416A-8744-001FBA21CD23}" type="slidenum">
              <a:rPr lang="en-US"/>
              <a:pPr>
                <a:defRPr/>
              </a:pPr>
              <a:t>‹#›</a:t>
            </a:fld>
            <a:endParaRPr lang="en-US"/>
          </a:p>
        </p:txBody>
      </p:sp>
    </p:spTree>
    <p:extLst>
      <p:ext uri="{BB962C8B-B14F-4D97-AF65-F5344CB8AC3E}">
        <p14:creationId xmlns:p14="http://schemas.microsoft.com/office/powerpoint/2010/main" xmlns="" val="165887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A4FF0D4-3B5D-4560-9FAD-1F5D133089EB}" type="slidenum">
              <a:rPr lang="en-US"/>
              <a:pPr>
                <a:defRPr/>
              </a:pPr>
              <a:t>‹#›</a:t>
            </a:fld>
            <a:endParaRPr lang="en-US"/>
          </a:p>
        </p:txBody>
      </p:sp>
    </p:spTree>
    <p:extLst>
      <p:ext uri="{BB962C8B-B14F-4D97-AF65-F5344CB8AC3E}">
        <p14:creationId xmlns:p14="http://schemas.microsoft.com/office/powerpoint/2010/main" xmlns="" val="274195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4FA94B2-04C9-4A14-B0B2-E0D9C1D26DD5}" type="slidenum">
              <a:rPr lang="en-US"/>
              <a:pPr>
                <a:defRPr/>
              </a:pPr>
              <a:t>‹#›</a:t>
            </a:fld>
            <a:endParaRPr lang="en-US"/>
          </a:p>
        </p:txBody>
      </p:sp>
    </p:spTree>
    <p:extLst>
      <p:ext uri="{BB962C8B-B14F-4D97-AF65-F5344CB8AC3E}">
        <p14:creationId xmlns:p14="http://schemas.microsoft.com/office/powerpoint/2010/main" xmlns="" val="74250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5240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343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30443BF-BF9F-40AB-B8EA-5039C6579CFC}" type="slidenum">
              <a:rPr lang="en-US"/>
              <a:pPr>
                <a:defRPr/>
              </a:pPr>
              <a:t>‹#›</a:t>
            </a:fld>
            <a:endParaRPr lang="en-US"/>
          </a:p>
        </p:txBody>
      </p:sp>
    </p:spTree>
    <p:extLst>
      <p:ext uri="{BB962C8B-B14F-4D97-AF65-F5344CB8AC3E}">
        <p14:creationId xmlns:p14="http://schemas.microsoft.com/office/powerpoint/2010/main" xmlns="" val="76530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430ED422-1266-4D80-B601-8A59F9B00E5C}" type="slidenum">
              <a:rPr lang="en-US"/>
              <a:pPr>
                <a:defRPr/>
              </a:pPr>
              <a:t>‹#›</a:t>
            </a:fld>
            <a:endParaRPr lang="en-US"/>
          </a:p>
        </p:txBody>
      </p:sp>
    </p:spTree>
    <p:extLst>
      <p:ext uri="{BB962C8B-B14F-4D97-AF65-F5344CB8AC3E}">
        <p14:creationId xmlns:p14="http://schemas.microsoft.com/office/powerpoint/2010/main" xmlns="" val="27224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ED470AAF-FC04-4159-BCA0-7C041740EF8D}" type="slidenum">
              <a:rPr lang="en-US"/>
              <a:pPr>
                <a:defRPr/>
              </a:pPr>
              <a:t>‹#›</a:t>
            </a:fld>
            <a:endParaRPr lang="en-US"/>
          </a:p>
        </p:txBody>
      </p:sp>
    </p:spTree>
    <p:extLst>
      <p:ext uri="{BB962C8B-B14F-4D97-AF65-F5344CB8AC3E}">
        <p14:creationId xmlns:p14="http://schemas.microsoft.com/office/powerpoint/2010/main" xmlns="" val="215090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EAF5A267-552B-429D-AE49-B24C3605C528}" type="slidenum">
              <a:rPr lang="en-US"/>
              <a:pPr>
                <a:defRPr/>
              </a:pPr>
              <a:t>‹#›</a:t>
            </a:fld>
            <a:endParaRPr lang="en-US"/>
          </a:p>
        </p:txBody>
      </p:sp>
    </p:spTree>
    <p:extLst>
      <p:ext uri="{BB962C8B-B14F-4D97-AF65-F5344CB8AC3E}">
        <p14:creationId xmlns:p14="http://schemas.microsoft.com/office/powerpoint/2010/main" xmlns="" val="130638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D482279-00F1-4DA4-9D13-9C0EA970D34F}" type="slidenum">
              <a:rPr lang="en-US"/>
              <a:pPr>
                <a:defRPr/>
              </a:pPr>
              <a:t>‹#›</a:t>
            </a:fld>
            <a:endParaRPr lang="en-US"/>
          </a:p>
        </p:txBody>
      </p:sp>
    </p:spTree>
    <p:extLst>
      <p:ext uri="{BB962C8B-B14F-4D97-AF65-F5344CB8AC3E}">
        <p14:creationId xmlns:p14="http://schemas.microsoft.com/office/powerpoint/2010/main" xmlns="" val="95086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F5E8139-0F9F-4A25-9782-36F3DCF6A353}" type="slidenum">
              <a:rPr lang="en-US"/>
              <a:pPr>
                <a:defRPr/>
              </a:pPr>
              <a:t>‹#›</a:t>
            </a:fld>
            <a:endParaRPr lang="en-US"/>
          </a:p>
        </p:txBody>
      </p:sp>
    </p:spTree>
    <p:extLst>
      <p:ext uri="{BB962C8B-B14F-4D97-AF65-F5344CB8AC3E}">
        <p14:creationId xmlns:p14="http://schemas.microsoft.com/office/powerpoint/2010/main" xmlns="" val="329345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524000"/>
            <a:ext cx="8839200" cy="472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152400" y="6324600"/>
            <a:ext cx="2133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35" name="Rectangle 11"/>
          <p:cNvSpPr>
            <a:spLocks noGrp="1" noChangeArrowheads="1"/>
          </p:cNvSpPr>
          <p:nvPr>
            <p:ph type="ftr" sz="quarter" idx="3"/>
          </p:nvPr>
        </p:nvSpPr>
        <p:spPr bwMode="auto">
          <a:xfrm>
            <a:off x="3124200" y="6324600"/>
            <a:ext cx="2895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6" name="Rectangle 12"/>
          <p:cNvSpPr>
            <a:spLocks noGrp="1" noChangeArrowheads="1"/>
          </p:cNvSpPr>
          <p:nvPr>
            <p:ph type="sldNum" sz="quarter" idx="4"/>
          </p:nvPr>
        </p:nvSpPr>
        <p:spPr bwMode="auto">
          <a:xfrm>
            <a:off x="6858000" y="6324600"/>
            <a:ext cx="21336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28A48EA-999E-4023-B227-CF42E4F2EF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b="1" dirty="0" smtClean="0"/>
              <a:t>SOSIALISASI PROGRAM KERJA KOPERTIS XI </a:t>
            </a:r>
            <a:r>
              <a:rPr lang="id-ID" b="1" dirty="0"/>
              <a:t> </a:t>
            </a:r>
            <a:r>
              <a:rPr lang="id-ID" b="1" dirty="0" smtClean="0"/>
              <a:t>DI PTS-PTS </a:t>
            </a:r>
            <a:br>
              <a:rPr lang="id-ID" b="1" dirty="0" smtClean="0"/>
            </a:br>
            <a:r>
              <a:rPr lang="id-ID" b="1" dirty="0" smtClean="0"/>
              <a:t> SE </a:t>
            </a:r>
            <a:r>
              <a:rPr lang="en-US" b="1" dirty="0" smtClean="0"/>
              <a:t>KAL</a:t>
            </a:r>
            <a:r>
              <a:rPr lang="id-ID" b="1" dirty="0" smtClean="0"/>
              <a:t>IMANTAN </a:t>
            </a:r>
            <a:endParaRPr lang="en-US" b="1" dirty="0" smtClean="0"/>
          </a:p>
        </p:txBody>
      </p:sp>
      <p:sp>
        <p:nvSpPr>
          <p:cNvPr id="3" name="Subtitle 2"/>
          <p:cNvSpPr>
            <a:spLocks noGrp="1"/>
          </p:cNvSpPr>
          <p:nvPr>
            <p:ph type="subTitle" idx="1"/>
          </p:nvPr>
        </p:nvSpPr>
        <p:spPr>
          <a:xfrm>
            <a:off x="4191000" y="2380828"/>
            <a:ext cx="4876800" cy="4000500"/>
          </a:xfrm>
        </p:spPr>
        <p:txBody>
          <a:bodyPr/>
          <a:lstStyle/>
          <a:p>
            <a:pPr>
              <a:defRPr/>
            </a:pPr>
            <a:r>
              <a:rPr lang="en-US" sz="2000" b="1" dirty="0" err="1" smtClean="0"/>
              <a:t>Jad</a:t>
            </a:r>
            <a:r>
              <a:rPr lang="id-ID" sz="2000" b="1" dirty="0" smtClean="0"/>
              <a:t>w</a:t>
            </a:r>
            <a:r>
              <a:rPr lang="en-US" sz="2000" b="1" dirty="0" smtClean="0"/>
              <a:t>al </a:t>
            </a:r>
            <a:r>
              <a:rPr lang="en-US" sz="1800" b="1" dirty="0" smtClean="0"/>
              <a:t> : </a:t>
            </a:r>
            <a:r>
              <a:rPr lang="en-US" sz="1800" b="1" dirty="0" err="1" smtClean="0"/>
              <a:t>Februari</a:t>
            </a:r>
            <a:r>
              <a:rPr lang="en-US" sz="1800" b="1" dirty="0" smtClean="0"/>
              <a:t> </a:t>
            </a:r>
            <a:r>
              <a:rPr lang="id-ID" sz="1800" b="1" dirty="0" smtClean="0"/>
              <a:t>dan Maret </a:t>
            </a:r>
            <a:r>
              <a:rPr lang="en-US" sz="1800" b="1" dirty="0" smtClean="0"/>
              <a:t>2012</a:t>
            </a:r>
            <a:endParaRPr lang="id-ID" sz="1800" b="1" dirty="0" smtClean="0"/>
          </a:p>
          <a:p>
            <a:pPr>
              <a:defRPr/>
            </a:pPr>
            <a:endParaRPr lang="en-US" sz="2400" b="1" dirty="0" smtClean="0"/>
          </a:p>
          <a:p>
            <a:pPr>
              <a:defRPr/>
            </a:pPr>
            <a:r>
              <a:rPr lang="en-US" sz="2400" b="1" dirty="0" smtClean="0"/>
              <a:t>O l e h :</a:t>
            </a:r>
            <a:r>
              <a:rPr lang="en-US" b="1" dirty="0" smtClean="0"/>
              <a:t> </a:t>
            </a:r>
          </a:p>
          <a:p>
            <a:pPr>
              <a:defRPr/>
            </a:pPr>
            <a:r>
              <a:rPr lang="en-US" b="1" dirty="0" smtClean="0"/>
              <a:t>SIPON MULADI</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id-ID" b="1" dirty="0"/>
              <a:t>H</a:t>
            </a:r>
            <a:r>
              <a:rPr lang="en-US" b="1" dirty="0" smtClean="0"/>
              <a:t>. DOSEN SANTUN</a:t>
            </a:r>
          </a:p>
        </p:txBody>
      </p:sp>
      <p:sp>
        <p:nvSpPr>
          <p:cNvPr id="3" name="Content Placeholder 2"/>
          <p:cNvSpPr>
            <a:spLocks noGrp="1"/>
          </p:cNvSpPr>
          <p:nvPr>
            <p:ph idx="1"/>
          </p:nvPr>
        </p:nvSpPr>
        <p:spPr/>
        <p:txBody>
          <a:bodyPr/>
          <a:lstStyle/>
          <a:p>
            <a:pPr marL="514350" indent="-514350">
              <a:buFontTx/>
              <a:buAutoNum type="arabicPeriod"/>
              <a:defRPr/>
            </a:pPr>
            <a:r>
              <a:rPr lang="en-US" sz="2400" dirty="0" err="1" smtClean="0"/>
              <a:t>Jangan</a:t>
            </a:r>
            <a:r>
              <a:rPr lang="en-US" sz="2400" dirty="0" smtClean="0"/>
              <a:t> </a:t>
            </a:r>
            <a:r>
              <a:rPr lang="en-US" sz="2400" dirty="0" err="1" smtClean="0"/>
              <a:t>menjadi</a:t>
            </a:r>
            <a:r>
              <a:rPr lang="en-US" sz="2400" dirty="0" smtClean="0"/>
              <a:t> </a:t>
            </a:r>
            <a:r>
              <a:rPr lang="en-US" sz="2400" dirty="0" err="1" smtClean="0"/>
              <a:t>Dosen</a:t>
            </a:r>
            <a:r>
              <a:rPr lang="en-US" sz="2400" dirty="0" smtClean="0"/>
              <a:t> killer </a:t>
            </a:r>
            <a:r>
              <a:rPr lang="en-US" sz="2400" dirty="0" err="1" smtClean="0"/>
              <a:t>dan</a:t>
            </a:r>
            <a:r>
              <a:rPr lang="en-US" sz="2400" dirty="0" smtClean="0"/>
              <a:t> </a:t>
            </a:r>
            <a:r>
              <a:rPr lang="en-US" sz="2400" dirty="0" err="1" smtClean="0"/>
              <a:t>menara</a:t>
            </a:r>
            <a:r>
              <a:rPr lang="en-US" sz="2400" dirty="0" smtClean="0"/>
              <a:t> </a:t>
            </a:r>
            <a:r>
              <a:rPr lang="en-US" sz="2400" dirty="0" err="1" smtClean="0"/>
              <a:t>gading</a:t>
            </a:r>
            <a:r>
              <a:rPr lang="en-US" sz="2400" dirty="0" smtClean="0"/>
              <a:t>, </a:t>
            </a:r>
            <a:r>
              <a:rPr lang="en-US" sz="2400" dirty="0" err="1" smtClean="0"/>
              <a:t>jangan</a:t>
            </a:r>
            <a:r>
              <a:rPr lang="en-US" sz="2400" dirty="0" smtClean="0"/>
              <a:t> </a:t>
            </a:r>
            <a:r>
              <a:rPr lang="en-US" sz="2400" dirty="0" err="1" smtClean="0"/>
              <a:t>bangga</a:t>
            </a:r>
            <a:r>
              <a:rPr lang="en-US" sz="2400" dirty="0" smtClean="0"/>
              <a:t> </a:t>
            </a:r>
            <a:r>
              <a:rPr lang="en-US" sz="2400" dirty="0" err="1" smtClean="0"/>
              <a:t>kalau</a:t>
            </a:r>
            <a:r>
              <a:rPr lang="en-US" sz="2400" dirty="0" smtClean="0"/>
              <a:t> </a:t>
            </a:r>
            <a:r>
              <a:rPr lang="en-US" sz="2400" dirty="0" err="1" smtClean="0"/>
              <a:t>semua</a:t>
            </a:r>
            <a:r>
              <a:rPr lang="en-US" sz="2400" dirty="0" smtClean="0"/>
              <a:t> </a:t>
            </a:r>
            <a:r>
              <a:rPr lang="en-US" sz="2400" dirty="0" err="1" smtClean="0"/>
              <a:t>mahasiswa</a:t>
            </a:r>
            <a:r>
              <a:rPr lang="en-US" sz="2400" dirty="0" smtClean="0"/>
              <a:t> </a:t>
            </a:r>
            <a:r>
              <a:rPr lang="en-US" sz="2400" dirty="0" err="1" smtClean="0"/>
              <a:t>nilainya</a:t>
            </a:r>
            <a:r>
              <a:rPr lang="en-US" sz="2400" dirty="0" smtClean="0"/>
              <a:t> E, </a:t>
            </a:r>
            <a:r>
              <a:rPr lang="en-US" sz="2400" dirty="0" err="1" smtClean="0"/>
              <a:t>tetapi</a:t>
            </a:r>
            <a:r>
              <a:rPr lang="en-US" sz="2400" dirty="0" smtClean="0"/>
              <a:t> </a:t>
            </a:r>
            <a:r>
              <a:rPr lang="en-US" sz="2400" dirty="0" err="1" smtClean="0"/>
              <a:t>juga</a:t>
            </a:r>
            <a:r>
              <a:rPr lang="en-US" sz="2400" dirty="0" smtClean="0"/>
              <a:t> </a:t>
            </a:r>
            <a:r>
              <a:rPr lang="en-US" sz="2400" dirty="0" err="1" smtClean="0"/>
              <a:t>jangan</a:t>
            </a:r>
            <a:r>
              <a:rPr lang="en-US" sz="2400" dirty="0" smtClean="0"/>
              <a:t> </a:t>
            </a:r>
            <a:r>
              <a:rPr lang="id-ID" sz="2400" dirty="0" smtClean="0"/>
              <a:t>sombong jika </a:t>
            </a:r>
            <a:r>
              <a:rPr lang="en-US" sz="2400" dirty="0" err="1" smtClean="0"/>
              <a:t>semua</a:t>
            </a:r>
            <a:r>
              <a:rPr lang="en-US" sz="2400" dirty="0" smtClean="0"/>
              <a:t> </a:t>
            </a:r>
            <a:r>
              <a:rPr lang="en-US" sz="2400" dirty="0" err="1" smtClean="0"/>
              <a:t>Mahasiswa</a:t>
            </a:r>
            <a:r>
              <a:rPr lang="en-US" sz="2400" dirty="0" smtClean="0"/>
              <a:t> lulus</a:t>
            </a:r>
            <a:r>
              <a:rPr lang="id-ID" sz="2400" dirty="0" smtClean="0"/>
              <a:t> </a:t>
            </a:r>
            <a:r>
              <a:rPr lang="en-US" sz="2400" dirty="0" err="1" smtClean="0"/>
              <a:t>nilainya</a:t>
            </a:r>
            <a:r>
              <a:rPr lang="en-US" sz="2400" dirty="0" smtClean="0"/>
              <a:t> A </a:t>
            </a:r>
            <a:r>
              <a:rPr lang="en-US" sz="2400" dirty="0" err="1" smtClean="0"/>
              <a:t>walaupun</a:t>
            </a:r>
            <a:r>
              <a:rPr lang="en-US" sz="2400" dirty="0" smtClean="0"/>
              <a:t> </a:t>
            </a:r>
            <a:r>
              <a:rPr lang="en-US" sz="2400" dirty="0" err="1" smtClean="0"/>
              <a:t>bodoh</a:t>
            </a:r>
            <a:r>
              <a:rPr lang="id-ID" sz="2400" dirty="0" smtClean="0"/>
              <a:t>, titip absen, copy paste</a:t>
            </a:r>
            <a:r>
              <a:rPr lang="id-ID" sz="2400" dirty="0"/>
              <a:t>,</a:t>
            </a:r>
            <a:r>
              <a:rPr lang="id-ID" sz="2400" dirty="0" smtClean="0"/>
              <a:t> Ujian sambil belajar di ruangan ujian;</a:t>
            </a:r>
            <a:endParaRPr lang="en-US" sz="2400" dirty="0" smtClean="0"/>
          </a:p>
          <a:p>
            <a:pPr marL="514350" indent="-514350">
              <a:buFontTx/>
              <a:buAutoNum type="arabicPeriod"/>
              <a:defRPr/>
            </a:pPr>
            <a:r>
              <a:rPr lang="en-US" sz="2400" dirty="0" err="1" smtClean="0"/>
              <a:t>Dijaga</a:t>
            </a:r>
            <a:r>
              <a:rPr lang="en-US" sz="2400" dirty="0" smtClean="0"/>
              <a:t> </a:t>
            </a:r>
            <a:r>
              <a:rPr lang="en-US" sz="2400" dirty="0" err="1" smtClean="0"/>
              <a:t>betul</a:t>
            </a:r>
            <a:r>
              <a:rPr lang="en-US" sz="2400" dirty="0" smtClean="0"/>
              <a:t> </a:t>
            </a:r>
            <a:r>
              <a:rPr lang="en-US" sz="2400" dirty="0" err="1" smtClean="0"/>
              <a:t>jangan</a:t>
            </a:r>
            <a:r>
              <a:rPr lang="en-US" sz="2400" dirty="0" smtClean="0"/>
              <a:t> </a:t>
            </a:r>
            <a:r>
              <a:rPr lang="en-US" sz="2400" dirty="0" err="1" smtClean="0"/>
              <a:t>sampai</a:t>
            </a:r>
            <a:r>
              <a:rPr lang="en-US" sz="2400" dirty="0" smtClean="0"/>
              <a:t> </a:t>
            </a:r>
            <a:r>
              <a:rPr lang="en-US" sz="2400" dirty="0" err="1" smtClean="0"/>
              <a:t>Mahasiswa</a:t>
            </a:r>
            <a:r>
              <a:rPr lang="en-US" sz="2400" dirty="0" smtClean="0"/>
              <a:t> lulus </a:t>
            </a:r>
            <a:r>
              <a:rPr lang="en-US" sz="2400" dirty="0" err="1" smtClean="0"/>
              <a:t>karena</a:t>
            </a:r>
            <a:r>
              <a:rPr lang="en-US" sz="2400" dirty="0" smtClean="0"/>
              <a:t> </a:t>
            </a:r>
            <a:r>
              <a:rPr lang="en-US" sz="2400" dirty="0" err="1" smtClean="0"/>
              <a:t>arisan</a:t>
            </a:r>
            <a:r>
              <a:rPr lang="en-US" sz="2400" dirty="0" smtClean="0"/>
              <a:t>;</a:t>
            </a:r>
          </a:p>
          <a:p>
            <a:pPr marL="1881188" indent="-514350">
              <a:buFontTx/>
              <a:buAutoNum type="arabicPeriod"/>
              <a:defRPr/>
            </a:pPr>
            <a:r>
              <a:rPr lang="en-US" sz="2400" dirty="0" err="1" smtClean="0"/>
              <a:t>Kualitas</a:t>
            </a:r>
            <a:r>
              <a:rPr lang="en-US" sz="2400" dirty="0" smtClean="0"/>
              <a:t> </a:t>
            </a:r>
            <a:r>
              <a:rPr lang="en-US" sz="2400" dirty="0" err="1" smtClean="0"/>
              <a:t>penelitian</a:t>
            </a:r>
            <a:r>
              <a:rPr lang="en-US" sz="2400" dirty="0" smtClean="0"/>
              <a:t> </a:t>
            </a:r>
            <a:r>
              <a:rPr lang="en-US" sz="2400" dirty="0" err="1" smtClean="0"/>
              <a:t>mahasiswa</a:t>
            </a:r>
            <a:r>
              <a:rPr lang="en-US" sz="2400" dirty="0" smtClean="0"/>
              <a:t> </a:t>
            </a:r>
            <a:r>
              <a:rPr lang="en-US" sz="2400" dirty="0" err="1" smtClean="0"/>
              <a:t>dalam</a:t>
            </a:r>
            <a:r>
              <a:rPr lang="en-US" sz="2400" dirty="0" smtClean="0"/>
              <a:t> </a:t>
            </a:r>
            <a:r>
              <a:rPr lang="en-US" sz="2400" dirty="0" err="1" smtClean="0"/>
              <a:t>tugas</a:t>
            </a:r>
            <a:r>
              <a:rPr lang="en-US" sz="2400" dirty="0" smtClean="0"/>
              <a:t> </a:t>
            </a:r>
            <a:r>
              <a:rPr lang="en-US" sz="2400" dirty="0" err="1" smtClean="0"/>
              <a:t>akhir</a:t>
            </a:r>
            <a:r>
              <a:rPr lang="en-US" sz="2400" dirty="0" smtClean="0"/>
              <a:t> </a:t>
            </a:r>
            <a:r>
              <a:rPr lang="en-US" sz="2400" dirty="0" err="1" smtClean="0"/>
              <a:t>perlu</a:t>
            </a:r>
            <a:r>
              <a:rPr lang="en-US" sz="2400" dirty="0" smtClean="0"/>
              <a:t> </a:t>
            </a:r>
            <a:r>
              <a:rPr lang="en-US" sz="2400" dirty="0" err="1" smtClean="0"/>
              <a:t>dikontrol</a:t>
            </a:r>
            <a:r>
              <a:rPr lang="en-US" sz="2400" dirty="0" smtClean="0"/>
              <a:t>, agar </a:t>
            </a:r>
            <a:r>
              <a:rPr lang="en-US" sz="2400" dirty="0" err="1" smtClean="0"/>
              <a:t>penelitiannya</a:t>
            </a:r>
            <a:r>
              <a:rPr lang="en-US" sz="2400" dirty="0" smtClean="0"/>
              <a:t> </a:t>
            </a:r>
            <a:r>
              <a:rPr lang="en-US" sz="2400" dirty="0" err="1" smtClean="0"/>
              <a:t>benar</a:t>
            </a:r>
            <a:r>
              <a:rPr lang="en-US" sz="2400" dirty="0" smtClean="0"/>
              <a:t> </a:t>
            </a:r>
            <a:r>
              <a:rPr lang="en-US" sz="2400" dirty="0" err="1" smtClean="0"/>
              <a:t>dan</a:t>
            </a:r>
            <a:r>
              <a:rPr lang="en-US" sz="2400" dirty="0" smtClean="0"/>
              <a:t> </a:t>
            </a:r>
            <a:r>
              <a:rPr lang="en-US" sz="2400" dirty="0" err="1" smtClean="0"/>
              <a:t>jujur</a:t>
            </a:r>
            <a:r>
              <a:rPr lang="id-ID" sz="2400" dirty="0" smtClean="0"/>
              <a:t>, syukur-sykur ditulis bersama ke jurnal Internasional, nasional atau menjadi texbook</a:t>
            </a:r>
            <a:r>
              <a:rPr lang="id-ID" sz="2400" dirty="0"/>
              <a:t> </a:t>
            </a:r>
            <a:r>
              <a:rPr lang="id-ID" sz="2400" dirty="0" smtClean="0"/>
              <a:t>sehingga menjadi buku ajar yang aktual.</a:t>
            </a:r>
            <a:endParaRPr lang="en-US" sz="2400" dirty="0" smtClean="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id-ID" b="1" dirty="0"/>
              <a:t>I</a:t>
            </a:r>
            <a:r>
              <a:rPr lang="en-US" b="1" dirty="0" smtClean="0"/>
              <a:t>.   M A H A S I S W A</a:t>
            </a:r>
          </a:p>
        </p:txBody>
      </p:sp>
      <p:sp>
        <p:nvSpPr>
          <p:cNvPr id="3" name="Content Placeholder 2"/>
          <p:cNvSpPr>
            <a:spLocks noGrp="1"/>
          </p:cNvSpPr>
          <p:nvPr>
            <p:ph idx="1"/>
          </p:nvPr>
        </p:nvSpPr>
        <p:spPr>
          <a:xfrm>
            <a:off x="152400" y="1524000"/>
            <a:ext cx="8839200" cy="5217368"/>
          </a:xfrm>
        </p:spPr>
        <p:txBody>
          <a:bodyPr/>
          <a:lstStyle/>
          <a:p>
            <a:pPr marL="514350" indent="-514350">
              <a:buFontTx/>
              <a:buAutoNum type="arabicPeriod"/>
              <a:defRPr/>
            </a:pPr>
            <a:r>
              <a:rPr lang="id-ID" sz="2400" dirty="0" smtClean="0"/>
              <a:t>Pend. S1, S2, S3 diperkirakan molor waktunya (komentar di koran Kompas 2 – 8 Februari 2012, terkait kewajiban menulis di dalam Jurnal);</a:t>
            </a:r>
            <a:endParaRPr lang="en-US" sz="2400" dirty="0" smtClean="0"/>
          </a:p>
          <a:p>
            <a:pPr marL="514350" indent="-514350">
              <a:buFontTx/>
              <a:buAutoNum type="arabicPeriod"/>
              <a:defRPr/>
            </a:pPr>
            <a:r>
              <a:rPr lang="id-ID" sz="2400" dirty="0" smtClean="0"/>
              <a:t>Dirjen Dikti membuat edaran ttg Jurnal ilmiah untuk Tugas akhir Mhs S1 (boleh tak terakreditasi), S2(terakreditasi Nas.) dan S3 (Internasional), minimal 1;</a:t>
            </a:r>
            <a:endParaRPr lang="en-US" sz="2400" dirty="0" smtClean="0"/>
          </a:p>
          <a:p>
            <a:pPr marL="514350" indent="-514350">
              <a:buFontTx/>
              <a:buAutoNum type="arabicPeriod"/>
              <a:defRPr/>
            </a:pPr>
            <a:r>
              <a:rPr lang="id-ID" sz="2400" dirty="0" smtClean="0"/>
              <a:t>Lomba Bhs Inggris, Olympiade, Robot, Teladan, olah raga</a:t>
            </a:r>
            <a:endParaRPr lang="en-US" sz="2400" dirty="0" smtClean="0"/>
          </a:p>
          <a:p>
            <a:pPr marL="531813" indent="-514350">
              <a:buFontTx/>
              <a:buAutoNum type="arabicPeriod"/>
              <a:defRPr/>
            </a:pPr>
            <a:r>
              <a:rPr lang="en-US" sz="2400" dirty="0" err="1" smtClean="0"/>
              <a:t>Hindari</a:t>
            </a:r>
            <a:r>
              <a:rPr lang="en-US" sz="2400" dirty="0" smtClean="0"/>
              <a:t> </a:t>
            </a:r>
            <a:r>
              <a:rPr lang="en-US" sz="2400" dirty="0" err="1" smtClean="0"/>
              <a:t>anarkisme</a:t>
            </a:r>
            <a:r>
              <a:rPr lang="en-US" sz="2400" dirty="0" smtClean="0"/>
              <a:t>, </a:t>
            </a:r>
            <a:r>
              <a:rPr lang="en-US" sz="2400" dirty="0" err="1" smtClean="0"/>
              <a:t>narkoba</a:t>
            </a:r>
            <a:r>
              <a:rPr lang="en-US" sz="2400" dirty="0" smtClean="0"/>
              <a:t>, </a:t>
            </a:r>
            <a:r>
              <a:rPr lang="en-US" sz="2400" dirty="0" err="1" smtClean="0"/>
              <a:t>terorisme</a:t>
            </a:r>
            <a:r>
              <a:rPr lang="en-US" sz="2400" dirty="0" smtClean="0"/>
              <a:t>;</a:t>
            </a:r>
          </a:p>
          <a:p>
            <a:pPr marL="2333625" indent="-514350">
              <a:buFontTx/>
              <a:buAutoNum type="arabicPeriod"/>
              <a:defRPr/>
            </a:pPr>
            <a:r>
              <a:rPr lang="en-US" sz="2400" dirty="0" err="1" smtClean="0"/>
              <a:t>Wirausaha</a:t>
            </a:r>
            <a:r>
              <a:rPr lang="en-US" sz="2400" dirty="0" smtClean="0"/>
              <a:t> </a:t>
            </a:r>
            <a:r>
              <a:rPr lang="en-US" sz="2400" dirty="0" err="1" smtClean="0"/>
              <a:t>perlu</a:t>
            </a:r>
            <a:r>
              <a:rPr lang="en-US" sz="2400" dirty="0" smtClean="0"/>
              <a:t> </a:t>
            </a:r>
            <a:r>
              <a:rPr lang="en-US" sz="2400" dirty="0" err="1" smtClean="0"/>
              <a:t>dimonitor</a:t>
            </a:r>
            <a:r>
              <a:rPr lang="en-US" sz="2400" dirty="0" smtClean="0"/>
              <a:t> </a:t>
            </a:r>
            <a:r>
              <a:rPr lang="en-US" sz="2400" dirty="0" err="1" smtClean="0"/>
              <a:t>secara</a:t>
            </a:r>
            <a:r>
              <a:rPr lang="en-US" sz="2400" dirty="0" smtClean="0"/>
              <a:t> </a:t>
            </a:r>
            <a:r>
              <a:rPr lang="en-US" sz="2400" dirty="0" err="1" smtClean="0"/>
              <a:t>baik</a:t>
            </a:r>
            <a:r>
              <a:rPr lang="en-US" sz="2400" dirty="0" smtClean="0"/>
              <a:t>;</a:t>
            </a:r>
          </a:p>
          <a:p>
            <a:pPr marL="2333625" indent="-514350">
              <a:buFontTx/>
              <a:buAutoNum type="arabicPeriod"/>
              <a:defRPr/>
            </a:pPr>
            <a:r>
              <a:rPr lang="en-US" sz="2400" dirty="0" err="1" smtClean="0"/>
              <a:t>Didalam</a:t>
            </a:r>
            <a:r>
              <a:rPr lang="en-US" sz="2400" dirty="0" smtClean="0"/>
              <a:t> </a:t>
            </a:r>
            <a:r>
              <a:rPr lang="en-US" sz="2400" dirty="0" err="1" smtClean="0"/>
              <a:t>penelitian</a:t>
            </a:r>
            <a:r>
              <a:rPr lang="en-US" sz="2400" dirty="0" smtClean="0"/>
              <a:t> </a:t>
            </a:r>
            <a:r>
              <a:rPr lang="en-US" sz="2400" dirty="0" err="1" smtClean="0"/>
              <a:t>mahasiswa</a:t>
            </a:r>
            <a:r>
              <a:rPr lang="en-US" sz="2400" dirty="0" smtClean="0"/>
              <a:t>, </a:t>
            </a:r>
            <a:r>
              <a:rPr lang="en-US" sz="2400" dirty="0" err="1" smtClean="0"/>
              <a:t>boleh</a:t>
            </a:r>
            <a:r>
              <a:rPr lang="en-US" sz="2400" dirty="0" smtClean="0"/>
              <a:t> </a:t>
            </a:r>
            <a:r>
              <a:rPr lang="en-US" sz="2400" dirty="0" err="1" smtClean="0"/>
              <a:t>salah</a:t>
            </a:r>
            <a:r>
              <a:rPr lang="en-US" sz="2400" dirty="0" smtClean="0"/>
              <a:t>, </a:t>
            </a:r>
            <a:r>
              <a:rPr lang="en-US" sz="2400" dirty="0" err="1" smtClean="0"/>
              <a:t>tetapi</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bohong</a:t>
            </a:r>
            <a:r>
              <a:rPr lang="en-US" sz="2400" dirty="0" smtClean="0"/>
              <a:t>.</a:t>
            </a:r>
            <a:endParaRPr lang="id-ID" sz="2400" dirty="0" smtClean="0"/>
          </a:p>
          <a:p>
            <a:pPr marL="2333625" indent="-514350">
              <a:buFontTx/>
              <a:buAutoNum type="arabicPeriod"/>
              <a:defRPr/>
            </a:pPr>
            <a:r>
              <a:rPr lang="id-ID" sz="2400" dirty="0" smtClean="0"/>
              <a:t>Bimbing dan arahkan Mhs.  Secara benar.</a:t>
            </a:r>
            <a:endParaRPr lang="en-US" sz="2400" dirty="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452320" y="5578475"/>
            <a:ext cx="1600200" cy="127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55" name="Title 1"/>
          <p:cNvSpPr>
            <a:spLocks noGrp="1"/>
          </p:cNvSpPr>
          <p:nvPr>
            <p:ph type="title"/>
          </p:nvPr>
        </p:nvSpPr>
        <p:spPr/>
        <p:txBody>
          <a:bodyPr/>
          <a:lstStyle/>
          <a:p>
            <a:r>
              <a:rPr lang="id-ID" b="1" dirty="0"/>
              <a:t>J</a:t>
            </a:r>
            <a:r>
              <a:rPr lang="en-US" b="1" dirty="0" smtClean="0"/>
              <a:t>.   K E S I M P U L A N</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err="1" smtClean="0"/>
              <a:t>Kejujuran</a:t>
            </a:r>
            <a:r>
              <a:rPr lang="en-US" dirty="0" smtClean="0"/>
              <a:t> </a:t>
            </a:r>
            <a:r>
              <a:rPr lang="en-US" dirty="0" err="1" smtClean="0"/>
              <a:t>didalam</a:t>
            </a:r>
            <a:r>
              <a:rPr lang="en-US" dirty="0" smtClean="0"/>
              <a:t> </a:t>
            </a:r>
            <a:r>
              <a:rPr lang="en-US" dirty="0" err="1" smtClean="0"/>
              <a:t>pengisian</a:t>
            </a:r>
            <a:r>
              <a:rPr lang="en-US" dirty="0" smtClean="0"/>
              <a:t> </a:t>
            </a:r>
            <a:r>
              <a:rPr lang="id-ID" dirty="0" smtClean="0"/>
              <a:t>Porto Polio</a:t>
            </a:r>
            <a:r>
              <a:rPr lang="en-US" dirty="0" smtClean="0"/>
              <a:t> SERDOS</a:t>
            </a:r>
            <a:r>
              <a:rPr lang="id-ID" dirty="0" smtClean="0"/>
              <a:t>;</a:t>
            </a:r>
          </a:p>
          <a:p>
            <a:pPr marL="514350" indent="-514350">
              <a:buFont typeface="+mj-lt"/>
              <a:buAutoNum type="arabicPeriod"/>
              <a:defRPr/>
            </a:pPr>
            <a:r>
              <a:rPr lang="en-US" dirty="0" err="1" smtClean="0"/>
              <a:t>Hasil</a:t>
            </a:r>
            <a:r>
              <a:rPr lang="en-US" dirty="0" smtClean="0"/>
              <a:t> </a:t>
            </a:r>
            <a:r>
              <a:rPr lang="en-US" dirty="0" err="1" smtClean="0"/>
              <a:t>penelitian</a:t>
            </a:r>
            <a:r>
              <a:rPr lang="en-US" dirty="0" smtClean="0"/>
              <a:t> </a:t>
            </a:r>
            <a:r>
              <a:rPr lang="id-ID" dirty="0" smtClean="0"/>
              <a:t>dan Jurnal </a:t>
            </a:r>
            <a:r>
              <a:rPr lang="en-US" dirty="0" smtClean="0"/>
              <a:t>yang </a:t>
            </a:r>
            <a:r>
              <a:rPr lang="en-US" dirty="0" err="1" smtClean="0"/>
              <a:t>berkualitas</a:t>
            </a:r>
            <a:r>
              <a:rPr lang="en-US" dirty="0" smtClean="0"/>
              <a:t>;</a:t>
            </a:r>
            <a:endParaRPr lang="id-ID" dirty="0" smtClean="0"/>
          </a:p>
          <a:p>
            <a:pPr marL="514350" indent="-514350">
              <a:buFont typeface="+mj-lt"/>
              <a:buAutoNum type="arabicPeriod"/>
              <a:defRPr/>
            </a:pPr>
            <a:r>
              <a:rPr lang="id-ID" dirty="0" smtClean="0"/>
              <a:t>Study Lanjut S2 dan S3 sebaiknya di LN;</a:t>
            </a:r>
          </a:p>
          <a:p>
            <a:pPr marL="514350" indent="-514350">
              <a:buFont typeface="+mj-lt"/>
              <a:buAutoNum type="arabicPeriod"/>
              <a:defRPr/>
            </a:pPr>
            <a:r>
              <a:rPr lang="id-ID" dirty="0" smtClean="0"/>
              <a:t>Siapkan Bahasa Ingris atau Bhs. Asing lainnya;</a:t>
            </a:r>
          </a:p>
          <a:p>
            <a:pPr marL="514350" indent="-514350">
              <a:buFont typeface="+mj-lt"/>
              <a:buAutoNum type="arabicPeriod"/>
              <a:defRPr/>
            </a:pPr>
            <a:r>
              <a:rPr lang="id-ID" dirty="0" smtClean="0"/>
              <a:t>Rajin2 membuka WEB kopertis dan Dikti;</a:t>
            </a:r>
          </a:p>
          <a:p>
            <a:pPr marL="1790700" indent="-514350">
              <a:buFont typeface="+mj-lt"/>
              <a:buAutoNum type="arabicPeriod"/>
              <a:defRPr/>
            </a:pPr>
            <a:r>
              <a:rPr lang="id-ID" dirty="0" smtClean="0"/>
              <a:t>Didiklah Mhs. Menjadi insan Iman, taqwa dan cendikiawan;</a:t>
            </a:r>
          </a:p>
          <a:p>
            <a:pPr marL="2243138" indent="-514350">
              <a:buFont typeface="+mj-lt"/>
              <a:buAutoNum type="arabicPeriod"/>
              <a:defRPr/>
            </a:pPr>
            <a:r>
              <a:rPr lang="id-ID" dirty="0" smtClean="0"/>
              <a:t>Jika PNS Pemda akan Pindah menjadi Dosen DPK, lengkapi berkas2.</a:t>
            </a:r>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b="1" dirty="0" smtClean="0"/>
              <a:t>POIN PENTING </a:t>
            </a:r>
            <a:r>
              <a:rPr lang="id-ID" b="1" dirty="0" smtClean="0"/>
              <a:t>UNTUK PARA DOSEN</a:t>
            </a:r>
            <a:endParaRPr lang="en-US" b="1" dirty="0" smtClean="0"/>
          </a:p>
        </p:txBody>
      </p:sp>
      <p:sp>
        <p:nvSpPr>
          <p:cNvPr id="3" name="Content Placeholder 2"/>
          <p:cNvSpPr>
            <a:spLocks noGrp="1"/>
          </p:cNvSpPr>
          <p:nvPr>
            <p:ph idx="1"/>
          </p:nvPr>
        </p:nvSpPr>
        <p:spPr>
          <a:extLst/>
        </p:spPr>
        <p:txBody>
          <a:bodyPr numCol="2"/>
          <a:lstStyle/>
          <a:p>
            <a:pPr marL="514350" indent="-514350">
              <a:buFontTx/>
              <a:buAutoNum type="alphaUcPeriod"/>
              <a:defRPr/>
            </a:pPr>
            <a:r>
              <a:rPr lang="en-US" sz="2400" dirty="0" smtClean="0"/>
              <a:t>SERDOS;</a:t>
            </a:r>
          </a:p>
          <a:p>
            <a:pPr marL="514350" indent="-514350">
              <a:buFontTx/>
              <a:buAutoNum type="alphaUcPeriod"/>
              <a:defRPr/>
            </a:pPr>
            <a:r>
              <a:rPr lang="en-US" sz="2400" dirty="0" err="1" smtClean="0"/>
              <a:t>Jabatan</a:t>
            </a:r>
            <a:r>
              <a:rPr lang="en-US" sz="2400" dirty="0" smtClean="0"/>
              <a:t> </a:t>
            </a:r>
            <a:r>
              <a:rPr lang="en-US" sz="2400" dirty="0" err="1" smtClean="0"/>
              <a:t>Fungsional</a:t>
            </a:r>
            <a:r>
              <a:rPr lang="en-US" sz="2400" dirty="0" smtClean="0"/>
              <a:t>;</a:t>
            </a:r>
          </a:p>
          <a:p>
            <a:pPr marL="514350" indent="-514350">
              <a:buFontTx/>
              <a:buAutoNum type="alphaUcPeriod"/>
              <a:defRPr/>
            </a:pPr>
            <a:r>
              <a:rPr lang="en-US" sz="2400" dirty="0" smtClean="0"/>
              <a:t>Study </a:t>
            </a:r>
            <a:r>
              <a:rPr lang="en-US" sz="2400" dirty="0" err="1" smtClean="0"/>
              <a:t>Lanjut</a:t>
            </a:r>
            <a:r>
              <a:rPr lang="en-US" sz="2400" dirty="0" smtClean="0"/>
              <a:t> S2 </a:t>
            </a:r>
            <a:r>
              <a:rPr lang="en-US" sz="2400" dirty="0" err="1" smtClean="0"/>
              <a:t>dan</a:t>
            </a:r>
            <a:r>
              <a:rPr lang="en-US" sz="2400" dirty="0" smtClean="0"/>
              <a:t> S3;</a:t>
            </a:r>
          </a:p>
          <a:p>
            <a:pPr marL="514350" indent="-514350">
              <a:buFontTx/>
              <a:buAutoNum type="alphaUcPeriod"/>
              <a:defRPr/>
            </a:pPr>
            <a:r>
              <a:rPr lang="en-US" sz="2400" dirty="0" err="1" smtClean="0"/>
              <a:t>Alih</a:t>
            </a:r>
            <a:r>
              <a:rPr lang="en-US" sz="2400" dirty="0" smtClean="0"/>
              <a:t> status PNS;</a:t>
            </a:r>
          </a:p>
          <a:p>
            <a:pPr marL="514350" indent="-514350">
              <a:buFontTx/>
              <a:buAutoNum type="alphaUcPeriod"/>
              <a:defRPr/>
            </a:pPr>
            <a:r>
              <a:rPr lang="en-US" sz="2400" dirty="0" err="1" smtClean="0"/>
              <a:t>Penelitian</a:t>
            </a:r>
            <a:r>
              <a:rPr lang="en-US" sz="2400" dirty="0" smtClean="0"/>
              <a:t>;</a:t>
            </a:r>
          </a:p>
          <a:p>
            <a:pPr marL="514350" indent="-514350">
              <a:buFontTx/>
              <a:buAutoNum type="alphaUcPeriod"/>
              <a:defRPr/>
            </a:pPr>
            <a:r>
              <a:rPr lang="en-US" sz="2400" dirty="0" err="1" smtClean="0"/>
              <a:t>Jurnal</a:t>
            </a:r>
            <a:r>
              <a:rPr lang="en-US" sz="2400" dirty="0" smtClean="0"/>
              <a:t> </a:t>
            </a:r>
            <a:r>
              <a:rPr lang="en-US" sz="2400" dirty="0" err="1" smtClean="0"/>
              <a:t>Ilmiah</a:t>
            </a:r>
            <a:r>
              <a:rPr lang="en-US" sz="2400" dirty="0" smtClean="0"/>
              <a:t>;</a:t>
            </a:r>
          </a:p>
          <a:p>
            <a:pPr marL="514350" indent="-514350">
              <a:buFontTx/>
              <a:buAutoNum type="alphaUcPeriod"/>
              <a:defRPr/>
            </a:pPr>
            <a:endParaRPr lang="en-US" sz="2400" dirty="0"/>
          </a:p>
          <a:p>
            <a:pPr marL="514350" indent="-514350">
              <a:buFontTx/>
              <a:buAutoNum type="alphaUcPeriod"/>
              <a:defRPr/>
            </a:pPr>
            <a:endParaRPr lang="en-US" sz="2400" dirty="0" smtClean="0"/>
          </a:p>
          <a:p>
            <a:pPr marL="514350" indent="-514350">
              <a:buFontTx/>
              <a:buAutoNum type="alphaUcPeriod"/>
              <a:defRPr/>
            </a:pPr>
            <a:endParaRPr lang="en-US" sz="2400" dirty="0"/>
          </a:p>
          <a:p>
            <a:pPr marL="514350" indent="-514350">
              <a:buFontTx/>
              <a:buAutoNum type="alphaUcPeriod"/>
              <a:defRPr/>
            </a:pPr>
            <a:endParaRPr lang="en-US" sz="2400" dirty="0" smtClean="0"/>
          </a:p>
          <a:p>
            <a:pPr marL="514350" indent="-514350">
              <a:buFontTx/>
              <a:buAutoNum type="alphaUcPeriod"/>
              <a:defRPr/>
            </a:pPr>
            <a:r>
              <a:rPr lang="en-US" sz="2400" dirty="0" err="1" smtClean="0"/>
              <a:t>Kaderisasi</a:t>
            </a:r>
            <a:r>
              <a:rPr lang="en-US" sz="2400" dirty="0" smtClean="0"/>
              <a:t>;</a:t>
            </a:r>
          </a:p>
          <a:p>
            <a:pPr marL="514350" indent="-514350">
              <a:buFontTx/>
              <a:buAutoNum type="alphaUcPeriod"/>
              <a:defRPr/>
            </a:pPr>
            <a:r>
              <a:rPr lang="en-US" sz="2400" dirty="0" err="1" smtClean="0"/>
              <a:t>Dosen</a:t>
            </a:r>
            <a:r>
              <a:rPr lang="en-US" sz="2400" dirty="0" smtClean="0"/>
              <a:t> </a:t>
            </a:r>
            <a:r>
              <a:rPr lang="en-US" sz="2400" dirty="0" err="1" smtClean="0"/>
              <a:t>Santun</a:t>
            </a:r>
            <a:r>
              <a:rPr lang="en-US" sz="2400" dirty="0" smtClean="0"/>
              <a:t>;</a:t>
            </a:r>
          </a:p>
          <a:p>
            <a:pPr marL="514350" indent="-514350">
              <a:buFontTx/>
              <a:buAutoNum type="alphaUcPeriod"/>
              <a:defRPr/>
            </a:pPr>
            <a:r>
              <a:rPr lang="en-US" sz="2400" dirty="0" err="1" smtClean="0"/>
              <a:t>Mahasiswa</a:t>
            </a:r>
            <a:r>
              <a:rPr lang="en-US" sz="2400" dirty="0" smtClean="0"/>
              <a:t>;</a:t>
            </a:r>
          </a:p>
          <a:p>
            <a:pPr marL="514350" indent="-514350">
              <a:buFontTx/>
              <a:buAutoNum type="alphaUcPeriod"/>
              <a:defRPr/>
            </a:pPr>
            <a:r>
              <a:rPr lang="en-US" sz="2400" dirty="0" err="1" smtClean="0"/>
              <a:t>Kesimpulan</a:t>
            </a:r>
            <a:endParaRPr lang="en-US" sz="2400" dirty="0" smtClean="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dirty="0" smtClean="0"/>
              <a:t>A.  S E R D O S</a:t>
            </a:r>
          </a:p>
        </p:txBody>
      </p:sp>
      <p:sp>
        <p:nvSpPr>
          <p:cNvPr id="3" name="Content Placeholder 2"/>
          <p:cNvSpPr>
            <a:spLocks noGrp="1"/>
          </p:cNvSpPr>
          <p:nvPr>
            <p:ph idx="1"/>
          </p:nvPr>
        </p:nvSpPr>
        <p:spPr>
          <a:xfrm>
            <a:off x="152400" y="1524000"/>
            <a:ext cx="8839200" cy="3993232"/>
          </a:xfrm>
        </p:spPr>
        <p:txBody>
          <a:bodyPr/>
          <a:lstStyle/>
          <a:p>
            <a:pPr marL="857250" lvl="1" indent="-457200">
              <a:buFontTx/>
              <a:buAutoNum type="arabicPeriod"/>
            </a:pPr>
            <a:r>
              <a:rPr lang="en-US" sz="2800" b="1" dirty="0" smtClean="0"/>
              <a:t>Isi </a:t>
            </a:r>
            <a:r>
              <a:rPr lang="id-ID" sz="2800" b="1" dirty="0" smtClean="0"/>
              <a:t>Porto Polio</a:t>
            </a:r>
            <a:r>
              <a:rPr lang="en-US" sz="2800" b="1" dirty="0" smtClean="0"/>
              <a:t> </a:t>
            </a:r>
            <a:r>
              <a:rPr lang="en-US" sz="2800" b="1" dirty="0" err="1" smtClean="0"/>
              <a:t>dengan</a:t>
            </a:r>
            <a:r>
              <a:rPr lang="en-US" sz="2800" b="1" dirty="0" smtClean="0"/>
              <a:t> </a:t>
            </a:r>
            <a:r>
              <a:rPr lang="en-US" sz="2800" b="1" dirty="0" err="1" smtClean="0"/>
              <a:t>benar</a:t>
            </a:r>
            <a:r>
              <a:rPr lang="en-US" sz="2800" b="1" dirty="0" smtClean="0"/>
              <a:t> </a:t>
            </a:r>
            <a:r>
              <a:rPr lang="en-US" sz="2800" b="1" dirty="0" err="1" smtClean="0"/>
              <a:t>dan</a:t>
            </a:r>
            <a:r>
              <a:rPr lang="en-US" sz="2800" b="1" dirty="0" smtClean="0"/>
              <a:t> </a:t>
            </a:r>
            <a:r>
              <a:rPr lang="en-US" sz="2800" b="1" dirty="0" err="1" smtClean="0"/>
              <a:t>jujur</a:t>
            </a:r>
            <a:r>
              <a:rPr lang="en-US" sz="2800" b="1" dirty="0" smtClean="0"/>
              <a:t>;</a:t>
            </a:r>
          </a:p>
          <a:p>
            <a:pPr marL="857250" lvl="1" indent="-457200">
              <a:buFontTx/>
              <a:buAutoNum type="arabicPeriod"/>
            </a:pPr>
            <a:r>
              <a:rPr lang="en-US" sz="2800" b="1" dirty="0" err="1" smtClean="0"/>
              <a:t>Jangan</a:t>
            </a:r>
            <a:r>
              <a:rPr lang="en-US" sz="2800" b="1" dirty="0" smtClean="0"/>
              <a:t> </a:t>
            </a:r>
            <a:r>
              <a:rPr lang="en-US" sz="2800" b="1" dirty="0" err="1" smtClean="0"/>
              <a:t>mencontek</a:t>
            </a:r>
            <a:r>
              <a:rPr lang="en-US" sz="2800" b="1" dirty="0" smtClean="0"/>
              <a:t> </a:t>
            </a:r>
            <a:r>
              <a:rPr lang="en-US" sz="2800" b="1" dirty="0" err="1" smtClean="0"/>
              <a:t>milik</a:t>
            </a:r>
            <a:r>
              <a:rPr lang="en-US" sz="2800" b="1" dirty="0" smtClean="0"/>
              <a:t> </a:t>
            </a:r>
            <a:r>
              <a:rPr lang="en-US" sz="2800" b="1" dirty="0" err="1" smtClean="0"/>
              <a:t>keluarga</a:t>
            </a:r>
            <a:r>
              <a:rPr lang="en-US" sz="2800" b="1" dirty="0" smtClean="0"/>
              <a:t> </a:t>
            </a:r>
            <a:r>
              <a:rPr lang="en-US" sz="2800" b="1" dirty="0" err="1" smtClean="0"/>
              <a:t>atau</a:t>
            </a:r>
            <a:r>
              <a:rPr lang="en-US" sz="2800" b="1" dirty="0" smtClean="0"/>
              <a:t> </a:t>
            </a:r>
            <a:r>
              <a:rPr lang="en-US" sz="2800" b="1" dirty="0" err="1" smtClean="0"/>
              <a:t>teman</a:t>
            </a:r>
            <a:r>
              <a:rPr lang="en-US" sz="2800" b="1" dirty="0" smtClean="0"/>
              <a:t>;</a:t>
            </a:r>
          </a:p>
          <a:p>
            <a:pPr marL="857250" lvl="1" indent="-457200">
              <a:buFontTx/>
              <a:buAutoNum type="arabicPeriod"/>
            </a:pPr>
            <a:r>
              <a:rPr lang="en-US" sz="2800" b="1" dirty="0" smtClean="0"/>
              <a:t>Tim </a:t>
            </a:r>
            <a:r>
              <a:rPr lang="en-US" sz="2800" b="1" dirty="0" err="1" smtClean="0"/>
              <a:t>penilai</a:t>
            </a:r>
            <a:r>
              <a:rPr lang="en-US" sz="2800" b="1" dirty="0" smtClean="0"/>
              <a:t> </a:t>
            </a:r>
            <a:r>
              <a:rPr lang="en-US" sz="2800" b="1" dirty="0" err="1" smtClean="0"/>
              <a:t>terdiri</a:t>
            </a:r>
            <a:r>
              <a:rPr lang="en-US" sz="2800" b="1" dirty="0" smtClean="0"/>
              <a:t> </a:t>
            </a:r>
            <a:r>
              <a:rPr lang="en-US" sz="2800" b="1" dirty="0" err="1" smtClean="0"/>
              <a:t>dari</a:t>
            </a:r>
            <a:r>
              <a:rPr lang="en-US" sz="2800" b="1" dirty="0" smtClean="0"/>
              <a:t> </a:t>
            </a:r>
            <a:r>
              <a:rPr lang="en-US" sz="2800" b="1" dirty="0" err="1" smtClean="0"/>
              <a:t>Pimpinan</a:t>
            </a:r>
            <a:r>
              <a:rPr lang="en-US" sz="2800" b="1" dirty="0" smtClean="0"/>
              <a:t> PTS, </a:t>
            </a:r>
            <a:r>
              <a:rPr lang="en-US" sz="2800" b="1" dirty="0" err="1" smtClean="0"/>
              <a:t>Ahli</a:t>
            </a:r>
            <a:r>
              <a:rPr lang="en-US" sz="2800" b="1" dirty="0" smtClean="0"/>
              <a:t> </a:t>
            </a:r>
            <a:r>
              <a:rPr lang="en-US" sz="2800" b="1" dirty="0" err="1" smtClean="0"/>
              <a:t>Bahasa</a:t>
            </a:r>
            <a:r>
              <a:rPr lang="en-US" sz="2800" b="1" dirty="0" smtClean="0"/>
              <a:t>, Tim </a:t>
            </a:r>
            <a:r>
              <a:rPr lang="en-US" sz="2800" b="1" dirty="0" err="1" smtClean="0"/>
              <a:t>Dikti</a:t>
            </a:r>
            <a:r>
              <a:rPr lang="en-US" sz="2800" b="1" dirty="0" smtClean="0"/>
              <a:t> </a:t>
            </a:r>
            <a:r>
              <a:rPr lang="en-US" sz="2800" b="1" dirty="0" err="1" smtClean="0"/>
              <a:t>dan</a:t>
            </a:r>
            <a:r>
              <a:rPr lang="en-US" sz="2800" b="1" dirty="0" smtClean="0"/>
              <a:t> </a:t>
            </a:r>
            <a:r>
              <a:rPr lang="en-US" sz="2800" b="1" dirty="0" err="1" smtClean="0"/>
              <a:t>Assesor</a:t>
            </a:r>
            <a:r>
              <a:rPr lang="en-US" sz="2800" b="1" dirty="0" smtClean="0"/>
              <a:t> </a:t>
            </a:r>
            <a:r>
              <a:rPr lang="en-US" sz="2800" b="1" dirty="0" err="1" smtClean="0"/>
              <a:t>sangat</a:t>
            </a:r>
            <a:r>
              <a:rPr lang="en-US" sz="2800" b="1" dirty="0" smtClean="0"/>
              <a:t> </a:t>
            </a:r>
            <a:r>
              <a:rPr lang="en-US" sz="2800" b="1" dirty="0" err="1" smtClean="0"/>
              <a:t>teliti</a:t>
            </a:r>
            <a:r>
              <a:rPr lang="en-US" sz="2800" b="1" dirty="0" smtClean="0"/>
              <a:t>;</a:t>
            </a:r>
            <a:endParaRPr lang="id-ID" sz="2800" b="1" dirty="0" smtClean="0"/>
          </a:p>
          <a:p>
            <a:pPr marL="857250" lvl="1" indent="-457200">
              <a:buFontTx/>
              <a:buAutoNum type="arabicPeriod"/>
            </a:pPr>
            <a:r>
              <a:rPr lang="id-ID" sz="2800" b="1" dirty="0" smtClean="0"/>
              <a:t>Pencairan dana terlambat (terkait DIPA dan      ajuan KPPN)</a:t>
            </a:r>
          </a:p>
          <a:p>
            <a:pPr marL="2325688" lvl="1" indent="-457200">
              <a:buFontTx/>
              <a:buAutoNum type="arabicPeriod"/>
            </a:pPr>
            <a:r>
              <a:rPr lang="id-ID" sz="2800" b="1" dirty="0" smtClean="0"/>
              <a:t>Dosen yang statusnya PNS Pemda tidak boleh mendapatkan Serdos. </a:t>
            </a:r>
            <a:endParaRPr lang="en-US" sz="2800" b="1" dirty="0" smtClean="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 y="152400"/>
            <a:ext cx="8839200" cy="1143000"/>
          </a:xfrm>
        </p:spPr>
        <p:txBody>
          <a:bodyPr/>
          <a:lstStyle/>
          <a:p>
            <a:r>
              <a:rPr lang="en-US" b="1" dirty="0" smtClean="0"/>
              <a:t>B. JABATAN FUNGSIONAL</a:t>
            </a:r>
          </a:p>
        </p:txBody>
      </p:sp>
      <p:sp>
        <p:nvSpPr>
          <p:cNvPr id="8" name="Rounded Rectangle 7"/>
          <p:cNvSpPr/>
          <p:nvPr/>
        </p:nvSpPr>
        <p:spPr>
          <a:xfrm>
            <a:off x="2339752" y="4725144"/>
            <a:ext cx="6336704"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Content Placeholder 2"/>
          <p:cNvSpPr>
            <a:spLocks noGrp="1"/>
          </p:cNvSpPr>
          <p:nvPr>
            <p:ph idx="1"/>
          </p:nvPr>
        </p:nvSpPr>
        <p:spPr>
          <a:xfrm>
            <a:off x="152400" y="1524000"/>
            <a:ext cx="8839200" cy="2985120"/>
          </a:xfrm>
          <a:extLst/>
        </p:spPr>
        <p:txBody>
          <a:bodyPr/>
          <a:lstStyle/>
          <a:p>
            <a:pPr marL="514350" indent="-514350">
              <a:buFontTx/>
              <a:buAutoNum type="arabicPeriod"/>
              <a:defRPr/>
            </a:pPr>
            <a:r>
              <a:rPr lang="en-US" dirty="0" err="1" smtClean="0"/>
              <a:t>Dosen</a:t>
            </a:r>
            <a:r>
              <a:rPr lang="en-US" dirty="0" smtClean="0"/>
              <a:t> yang </a:t>
            </a:r>
            <a:r>
              <a:rPr lang="en-US" dirty="0" err="1" smtClean="0"/>
              <a:t>masih</a:t>
            </a:r>
            <a:r>
              <a:rPr lang="en-US" dirty="0" smtClean="0"/>
              <a:t> S1 (</a:t>
            </a:r>
            <a:r>
              <a:rPr lang="en-US" dirty="0" err="1" smtClean="0"/>
              <a:t>Januari</a:t>
            </a:r>
            <a:r>
              <a:rPr lang="en-US" dirty="0" smtClean="0"/>
              <a:t> 2007), </a:t>
            </a:r>
            <a:r>
              <a:rPr lang="en-US" dirty="0" err="1" smtClean="0"/>
              <a:t>tidak</a:t>
            </a:r>
            <a:r>
              <a:rPr lang="en-US" dirty="0" smtClean="0"/>
              <a:t> </a:t>
            </a:r>
            <a:r>
              <a:rPr lang="en-US" dirty="0" err="1" smtClean="0"/>
              <a:t>diperkenankan</a:t>
            </a:r>
            <a:r>
              <a:rPr lang="en-US" dirty="0" smtClean="0"/>
              <a:t> </a:t>
            </a:r>
            <a:r>
              <a:rPr lang="en-US" dirty="0" err="1" smtClean="0"/>
              <a:t>mengajukan</a:t>
            </a:r>
            <a:r>
              <a:rPr lang="en-US" dirty="0" smtClean="0"/>
              <a:t> JAFUN</a:t>
            </a:r>
            <a:r>
              <a:rPr lang="id-ID" dirty="0" smtClean="0"/>
              <a:t>G</a:t>
            </a:r>
            <a:r>
              <a:rPr lang="en-US" dirty="0" smtClean="0"/>
              <a:t> </a:t>
            </a:r>
            <a:r>
              <a:rPr lang="en-US" dirty="0" err="1" smtClean="0"/>
              <a:t>sebelum</a:t>
            </a:r>
            <a:r>
              <a:rPr lang="en-US" dirty="0" smtClean="0"/>
              <a:t> S2;</a:t>
            </a:r>
          </a:p>
          <a:p>
            <a:pPr marL="514350" indent="-514350">
              <a:buFontTx/>
              <a:buAutoNum type="arabicPeriod"/>
              <a:defRPr/>
            </a:pPr>
            <a:r>
              <a:rPr lang="en-US" dirty="0" err="1" smtClean="0"/>
              <a:t>Penilaian</a:t>
            </a:r>
            <a:r>
              <a:rPr lang="en-US" dirty="0" smtClean="0"/>
              <a:t> </a:t>
            </a:r>
            <a:r>
              <a:rPr lang="id-ID" dirty="0" smtClean="0"/>
              <a:t> (</a:t>
            </a:r>
            <a:r>
              <a:rPr lang="id-ID" dirty="0" smtClean="0">
                <a:sym typeface="Wingdings" pitchFamily="2" charset="2"/>
              </a:rPr>
              <a:t>Min S2 setelah Jan 2007 sbg. Dosen)</a:t>
            </a:r>
            <a:endParaRPr lang="en-US" dirty="0" smtClean="0"/>
          </a:p>
          <a:p>
            <a:pPr marL="914400" lvl="1" indent="-514350">
              <a:defRPr/>
            </a:pPr>
            <a:r>
              <a:rPr lang="en-US" sz="2000" dirty="0" err="1" smtClean="0"/>
              <a:t>Ijazah</a:t>
            </a:r>
            <a:r>
              <a:rPr lang="en-US" sz="2000" dirty="0" smtClean="0"/>
              <a:t>, </a:t>
            </a:r>
            <a:r>
              <a:rPr lang="en-US" sz="2000" dirty="0" err="1" smtClean="0"/>
              <a:t>Pendidikan</a:t>
            </a:r>
            <a:r>
              <a:rPr lang="en-US" sz="2000" dirty="0" smtClean="0"/>
              <a:t> </a:t>
            </a:r>
            <a:r>
              <a:rPr lang="en-US" sz="2000" dirty="0" err="1" smtClean="0"/>
              <a:t>dan</a:t>
            </a:r>
            <a:r>
              <a:rPr lang="en-US" sz="2000" dirty="0" smtClean="0"/>
              <a:t> </a:t>
            </a:r>
            <a:r>
              <a:rPr lang="en-US" sz="2000" dirty="0" err="1" smtClean="0"/>
              <a:t>Pengajaran</a:t>
            </a:r>
            <a:r>
              <a:rPr lang="en-US" sz="2000" dirty="0" smtClean="0"/>
              <a:t> 			&gt; 40%</a:t>
            </a:r>
          </a:p>
          <a:p>
            <a:pPr marL="914400" lvl="1" indent="-514350">
              <a:defRPr/>
            </a:pPr>
            <a:r>
              <a:rPr lang="en-US" sz="2000" dirty="0" err="1" smtClean="0"/>
              <a:t>Penelitian</a:t>
            </a:r>
            <a:r>
              <a:rPr lang="en-US" sz="2000" dirty="0" smtClean="0"/>
              <a:t> </a:t>
            </a:r>
            <a:r>
              <a:rPr lang="en-US" sz="2000" dirty="0" err="1" smtClean="0"/>
              <a:t>dan</a:t>
            </a:r>
            <a:r>
              <a:rPr lang="en-US" sz="2000" dirty="0" smtClean="0"/>
              <a:t> </a:t>
            </a:r>
            <a:r>
              <a:rPr lang="en-US" sz="2000" dirty="0" err="1" smtClean="0"/>
              <a:t>Jurnal</a:t>
            </a:r>
            <a:r>
              <a:rPr lang="en-US" sz="2000" dirty="0" smtClean="0"/>
              <a:t>					&gt; 25%</a:t>
            </a:r>
          </a:p>
          <a:p>
            <a:pPr marL="914400" lvl="1" indent="-514350">
              <a:defRPr/>
            </a:pPr>
            <a:r>
              <a:rPr lang="en-US" sz="2000" dirty="0" err="1" smtClean="0"/>
              <a:t>Pengabdian</a:t>
            </a:r>
            <a:r>
              <a:rPr lang="en-US" sz="2000" dirty="0" smtClean="0"/>
              <a:t> </a:t>
            </a:r>
            <a:r>
              <a:rPr lang="en-US" sz="2000" dirty="0" err="1" smtClean="0"/>
              <a:t>kepada</a:t>
            </a:r>
            <a:r>
              <a:rPr lang="en-US" sz="2000" dirty="0" smtClean="0"/>
              <a:t> </a:t>
            </a:r>
            <a:r>
              <a:rPr lang="en-US" sz="2000" dirty="0" err="1" smtClean="0"/>
              <a:t>masyarakat</a:t>
            </a:r>
            <a:r>
              <a:rPr lang="en-US" sz="2000" dirty="0" smtClean="0"/>
              <a:t>				&lt; 15%</a:t>
            </a:r>
          </a:p>
          <a:p>
            <a:pPr marL="914400" lvl="1" indent="-514350">
              <a:defRPr/>
            </a:pPr>
            <a:r>
              <a:rPr lang="en-US" sz="2000" dirty="0" err="1" smtClean="0"/>
              <a:t>Penunjang</a:t>
            </a:r>
            <a:r>
              <a:rPr lang="en-US" sz="2000" dirty="0" smtClean="0"/>
              <a:t> (</a:t>
            </a:r>
            <a:r>
              <a:rPr lang="en-US" sz="2000" dirty="0" err="1" smtClean="0"/>
              <a:t>Pelatihan</a:t>
            </a:r>
            <a:r>
              <a:rPr lang="en-US" sz="2000" dirty="0" smtClean="0"/>
              <a:t>, </a:t>
            </a:r>
            <a:r>
              <a:rPr lang="en-US" sz="2000" dirty="0" err="1" smtClean="0"/>
              <a:t>Sertifikat</a:t>
            </a:r>
            <a:r>
              <a:rPr lang="en-US" sz="2000" dirty="0" smtClean="0"/>
              <a:t>, </a:t>
            </a:r>
            <a:r>
              <a:rPr lang="en-US" sz="2000" dirty="0" err="1" smtClean="0"/>
              <a:t>Panitia</a:t>
            </a:r>
            <a:r>
              <a:rPr lang="en-US" sz="2000" dirty="0" smtClean="0"/>
              <a:t> </a:t>
            </a:r>
            <a:r>
              <a:rPr lang="en-US" sz="2000" dirty="0" err="1" smtClean="0"/>
              <a:t>dan</a:t>
            </a:r>
            <a:r>
              <a:rPr lang="en-US" sz="2000" dirty="0" smtClean="0"/>
              <a:t> lain lain)	&lt; 10%</a:t>
            </a:r>
          </a:p>
          <a:p>
            <a:pPr marL="2171700" lvl="5" indent="0">
              <a:buFontTx/>
              <a:buNone/>
              <a:defRPr/>
            </a:pPr>
            <a:endParaRPr lang="id-ID" sz="2000" dirty="0"/>
          </a:p>
          <a:p>
            <a:pPr marL="2171700" lvl="5" indent="0">
              <a:buFontTx/>
              <a:buNone/>
              <a:defRPr/>
            </a:pPr>
            <a:r>
              <a:rPr lang="en-US" u="sng" dirty="0" err="1" smtClean="0"/>
              <a:t>Aturan</a:t>
            </a:r>
            <a:r>
              <a:rPr lang="en-US" u="sng" dirty="0" smtClean="0"/>
              <a:t> </a:t>
            </a:r>
            <a:r>
              <a:rPr lang="en-US" u="sng" dirty="0" err="1" smtClean="0"/>
              <a:t>Baru</a:t>
            </a:r>
            <a:r>
              <a:rPr lang="en-US" u="sng" dirty="0" smtClean="0"/>
              <a:t> </a:t>
            </a:r>
            <a:r>
              <a:rPr lang="id-ID" u="sng" dirty="0" smtClean="0"/>
              <a:t>(Januari 2012):</a:t>
            </a:r>
            <a:endParaRPr lang="en-US" u="sng" dirty="0" smtClean="0"/>
          </a:p>
          <a:p>
            <a:pPr marL="2171700" lvl="5" indent="0">
              <a:buFontTx/>
              <a:buNone/>
              <a:defRPr/>
            </a:pPr>
            <a:r>
              <a:rPr lang="en-US" dirty="0" err="1" smtClean="0"/>
              <a:t>Untuk</a:t>
            </a:r>
            <a:r>
              <a:rPr lang="en-US" dirty="0" smtClean="0"/>
              <a:t>  </a:t>
            </a:r>
            <a:r>
              <a:rPr lang="id-ID" dirty="0" smtClean="0"/>
              <a:t>Semua Jafung</a:t>
            </a:r>
            <a:r>
              <a:rPr lang="en-US" dirty="0" smtClean="0"/>
              <a:t>  	</a:t>
            </a:r>
            <a:r>
              <a:rPr lang="en-US" dirty="0" smtClean="0">
                <a:sym typeface="Wingdings" pitchFamily="2" charset="2"/>
              </a:rPr>
              <a:t> </a:t>
            </a:r>
            <a:r>
              <a:rPr lang="en-US" dirty="0" err="1" smtClean="0">
                <a:sym typeface="Wingdings" pitchFamily="2" charset="2"/>
              </a:rPr>
              <a:t>Jurnal</a:t>
            </a:r>
            <a:r>
              <a:rPr lang="en-US" dirty="0" smtClean="0">
                <a:sym typeface="Wingdings" pitchFamily="2" charset="2"/>
              </a:rPr>
              <a:t>  online</a:t>
            </a:r>
            <a:r>
              <a:rPr lang="id-ID" dirty="0" smtClean="0">
                <a:sym typeface="Wingdings" pitchFamily="2" charset="2"/>
              </a:rPr>
              <a:t> dan LK ada Jurnal  			     Akriditasi Nasional (min 1)</a:t>
            </a:r>
            <a:endParaRPr lang="en-US" dirty="0" smtClean="0"/>
          </a:p>
          <a:p>
            <a:pPr marL="2171700" lvl="5" indent="0">
              <a:buFontTx/>
              <a:buNone/>
              <a:defRPr/>
            </a:pPr>
            <a:r>
              <a:rPr lang="en-US" dirty="0" err="1" smtClean="0"/>
              <a:t>Untuk</a:t>
            </a:r>
            <a:r>
              <a:rPr lang="en-US" dirty="0" smtClean="0"/>
              <a:t> </a:t>
            </a:r>
            <a:r>
              <a:rPr lang="en-US" dirty="0" err="1" smtClean="0"/>
              <a:t>ke</a:t>
            </a:r>
            <a:r>
              <a:rPr lang="en-US" dirty="0" smtClean="0"/>
              <a:t> Guru </a:t>
            </a:r>
            <a:r>
              <a:rPr lang="en-US" dirty="0" err="1" smtClean="0"/>
              <a:t>Besar</a:t>
            </a:r>
            <a:r>
              <a:rPr lang="en-US" dirty="0" smtClean="0"/>
              <a:t>	</a:t>
            </a:r>
            <a:r>
              <a:rPr lang="en-US" dirty="0" smtClean="0">
                <a:sym typeface="Wingdings" pitchFamily="2" charset="2"/>
              </a:rPr>
              <a:t> </a:t>
            </a:r>
            <a:r>
              <a:rPr lang="en-US" dirty="0" err="1" smtClean="0">
                <a:sym typeface="Wingdings" pitchFamily="2" charset="2"/>
              </a:rPr>
              <a:t>Jurnal</a:t>
            </a:r>
            <a:r>
              <a:rPr lang="en-US" dirty="0" smtClean="0">
                <a:sym typeface="Wingdings" pitchFamily="2" charset="2"/>
              </a:rPr>
              <a:t> </a:t>
            </a:r>
            <a:r>
              <a:rPr lang="en-US" dirty="0" err="1" smtClean="0">
                <a:sym typeface="Wingdings" pitchFamily="2" charset="2"/>
              </a:rPr>
              <a:t>Terakreditasi</a:t>
            </a:r>
            <a:r>
              <a:rPr lang="en-US" dirty="0" smtClean="0">
                <a:sym typeface="Wingdings" pitchFamily="2" charset="2"/>
              </a:rPr>
              <a:t> 					</a:t>
            </a:r>
            <a:r>
              <a:rPr lang="id-ID" dirty="0" smtClean="0">
                <a:sym typeface="Wingdings" pitchFamily="2" charset="2"/>
              </a:rPr>
              <a:t>     </a:t>
            </a:r>
            <a:r>
              <a:rPr lang="en-US" dirty="0" err="1" smtClean="0">
                <a:sym typeface="Wingdings" pitchFamily="2" charset="2"/>
              </a:rPr>
              <a:t>Nasional</a:t>
            </a:r>
            <a:r>
              <a:rPr lang="en-US" dirty="0" smtClean="0">
                <a:sym typeface="Wingdings" pitchFamily="2" charset="2"/>
              </a:rPr>
              <a:t> (2)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Internasional</a:t>
            </a:r>
            <a:r>
              <a:rPr lang="en-US" dirty="0" smtClean="0">
                <a:sym typeface="Wingdings" pitchFamily="2" charset="2"/>
              </a:rPr>
              <a:t> (2) </a:t>
            </a:r>
          </a:p>
          <a:p>
            <a:pPr marL="2171700" lvl="5" indent="0">
              <a:buFontTx/>
              <a:buNone/>
              <a:defRPr/>
            </a:pPr>
            <a:r>
              <a:rPr lang="en-US" dirty="0">
                <a:sym typeface="Wingdings" pitchFamily="2" charset="2"/>
              </a:rPr>
              <a:t>	</a:t>
            </a:r>
            <a:r>
              <a:rPr lang="en-US" dirty="0" smtClean="0">
                <a:sym typeface="Wingdings" pitchFamily="2" charset="2"/>
              </a:rPr>
              <a:t>		</a:t>
            </a:r>
            <a:r>
              <a:rPr lang="id-ID" dirty="0" smtClean="0">
                <a:sym typeface="Wingdings" pitchFamily="2" charset="2"/>
              </a:rPr>
              <a:t>     </a:t>
            </a:r>
            <a:r>
              <a:rPr lang="en-US" dirty="0" err="1" smtClean="0">
                <a:sym typeface="Wingdings" pitchFamily="2" charset="2"/>
              </a:rPr>
              <a:t>serta</a:t>
            </a:r>
            <a:r>
              <a:rPr lang="en-US" dirty="0" smtClean="0">
                <a:sym typeface="Wingdings" pitchFamily="2" charset="2"/>
              </a:rPr>
              <a:t> </a:t>
            </a:r>
            <a:r>
              <a:rPr lang="en-US" dirty="0" err="1" smtClean="0">
                <a:sym typeface="Wingdings" pitchFamily="2" charset="2"/>
              </a:rPr>
              <a:t>harus</a:t>
            </a:r>
            <a:r>
              <a:rPr lang="en-US" dirty="0" smtClean="0">
                <a:sym typeface="Wingdings" pitchFamily="2" charset="2"/>
              </a:rPr>
              <a:t> S3</a:t>
            </a:r>
            <a:endParaRPr lang="en-US" dirty="0"/>
          </a:p>
        </p:txBody>
      </p:sp>
      <p:sp>
        <p:nvSpPr>
          <p:cNvPr id="9" name="Slide Number Placeholder 8"/>
          <p:cNvSpPr>
            <a:spLocks noGrp="1"/>
          </p:cNvSpPr>
          <p:nvPr>
            <p:ph type="sldNum" sz="quarter" idx="12"/>
          </p:nvPr>
        </p:nvSpPr>
        <p:spPr/>
        <p:txBody>
          <a:bodyPr/>
          <a:lstStyle/>
          <a:p>
            <a:pPr>
              <a:defRPr/>
            </a:pPr>
            <a:fld id="{4A4FF0D4-3B5D-4560-9FAD-1F5D133089EB}" type="slidenum">
              <a:rPr lang="en-US" smtClean="0"/>
              <a:pPr>
                <a:defRPr/>
              </a:pPr>
              <a:t>4</a:t>
            </a:fld>
            <a:endParaRPr lang="en-US"/>
          </a:p>
        </p:txBody>
      </p:sp>
    </p:spTree>
    <p:extLst>
      <p:ext uri="{BB962C8B-B14F-4D97-AF65-F5344CB8AC3E}">
        <p14:creationId xmlns:p14="http://schemas.microsoft.com/office/powerpoint/2010/main" xmlns="" val="1327943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5984304" y="4525963"/>
            <a:ext cx="3124200" cy="2255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1" name="Title 1"/>
          <p:cNvSpPr>
            <a:spLocks noGrp="1"/>
          </p:cNvSpPr>
          <p:nvPr>
            <p:ph type="title"/>
          </p:nvPr>
        </p:nvSpPr>
        <p:spPr/>
        <p:txBody>
          <a:bodyPr/>
          <a:lstStyle/>
          <a:p>
            <a:r>
              <a:rPr lang="en-US" b="1" dirty="0" smtClean="0"/>
              <a:t>C. STUDY LANJUT</a:t>
            </a:r>
          </a:p>
        </p:txBody>
      </p:sp>
      <p:sp>
        <p:nvSpPr>
          <p:cNvPr id="3" name="Content Placeholder 2"/>
          <p:cNvSpPr>
            <a:spLocks noGrp="1"/>
          </p:cNvSpPr>
          <p:nvPr>
            <p:ph idx="1"/>
          </p:nvPr>
        </p:nvSpPr>
        <p:spPr/>
        <p:txBody>
          <a:bodyPr/>
          <a:lstStyle/>
          <a:p>
            <a:pPr marL="514350" indent="-514350">
              <a:buFontTx/>
              <a:buAutoNum type="arabicPeriod"/>
              <a:defRPr/>
            </a:pPr>
            <a:r>
              <a:rPr lang="en-US" dirty="0" err="1" smtClean="0"/>
              <a:t>Hanya</a:t>
            </a:r>
            <a:r>
              <a:rPr lang="en-US" dirty="0" smtClean="0"/>
              <a:t> </a:t>
            </a:r>
            <a:r>
              <a:rPr lang="en-US" dirty="0" err="1" smtClean="0"/>
              <a:t>Dosen</a:t>
            </a:r>
            <a:r>
              <a:rPr lang="en-US" dirty="0" smtClean="0"/>
              <a:t> DPK </a:t>
            </a:r>
            <a:r>
              <a:rPr lang="en-US" dirty="0" err="1" smtClean="0"/>
              <a:t>dan</a:t>
            </a:r>
            <a:r>
              <a:rPr lang="en-US" dirty="0" smtClean="0"/>
              <a:t> </a:t>
            </a:r>
            <a:r>
              <a:rPr lang="en-US" dirty="0" err="1" smtClean="0"/>
              <a:t>Dosen</a:t>
            </a:r>
            <a:r>
              <a:rPr lang="en-US" dirty="0" smtClean="0"/>
              <a:t> </a:t>
            </a:r>
            <a:r>
              <a:rPr lang="en-US" dirty="0" err="1" smtClean="0"/>
              <a:t>Yayasan</a:t>
            </a:r>
            <a:r>
              <a:rPr lang="en-US" dirty="0" smtClean="0"/>
              <a:t> yang </a:t>
            </a:r>
            <a:r>
              <a:rPr lang="en-US" dirty="0" err="1" smtClean="0"/>
              <a:t>bukan</a:t>
            </a:r>
            <a:r>
              <a:rPr lang="en-US" dirty="0" smtClean="0"/>
              <a:t> PNS, </a:t>
            </a:r>
            <a:r>
              <a:rPr lang="en-US" dirty="0" err="1" smtClean="0"/>
              <a:t>Militer</a:t>
            </a:r>
            <a:r>
              <a:rPr lang="en-US" dirty="0" smtClean="0"/>
              <a:t>, </a:t>
            </a:r>
            <a:r>
              <a:rPr lang="en-US" dirty="0" err="1" smtClean="0"/>
              <a:t>dan</a:t>
            </a:r>
            <a:r>
              <a:rPr lang="en-US" dirty="0" smtClean="0"/>
              <a:t> BUMN yang </a:t>
            </a:r>
            <a:r>
              <a:rPr lang="en-US" dirty="0" err="1" smtClean="0"/>
              <a:t>bisa</a:t>
            </a:r>
            <a:r>
              <a:rPr lang="en-US" dirty="0" smtClean="0"/>
              <a:t> </a:t>
            </a:r>
            <a:r>
              <a:rPr lang="en-US" dirty="0" err="1" smtClean="0"/>
              <a:t>mendapat</a:t>
            </a:r>
            <a:r>
              <a:rPr lang="en-US" dirty="0" smtClean="0"/>
              <a:t> BPPS;</a:t>
            </a:r>
            <a:r>
              <a:rPr lang="id-ID" dirty="0" smtClean="0"/>
              <a:t> JANGAN ADA PENIPUAN DATA</a:t>
            </a:r>
            <a:endParaRPr lang="en-US" dirty="0" smtClean="0"/>
          </a:p>
          <a:p>
            <a:pPr marL="514350" indent="-514350">
              <a:buFontTx/>
              <a:buAutoNum type="arabicPeriod"/>
              <a:defRPr/>
            </a:pPr>
            <a:r>
              <a:rPr lang="en-US" dirty="0" err="1" smtClean="0"/>
              <a:t>Kuliah</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sehingga</a:t>
            </a:r>
            <a:r>
              <a:rPr lang="en-US" dirty="0" smtClean="0"/>
              <a:t> </a:t>
            </a:r>
            <a:r>
              <a:rPr lang="en-US" dirty="0" err="1" smtClean="0"/>
              <a:t>lulusan</a:t>
            </a:r>
            <a:r>
              <a:rPr lang="en-US" dirty="0" smtClean="0"/>
              <a:t> S2 </a:t>
            </a:r>
            <a:r>
              <a:rPr lang="en-US" dirty="0" err="1" smtClean="0"/>
              <a:t>dan</a:t>
            </a:r>
            <a:r>
              <a:rPr lang="en-US" dirty="0" smtClean="0"/>
              <a:t> S3 </a:t>
            </a:r>
            <a:r>
              <a:rPr lang="en-US" dirty="0" err="1" smtClean="0"/>
              <a:t>bermutu</a:t>
            </a:r>
            <a:r>
              <a:rPr lang="en-US" dirty="0"/>
              <a:t> </a:t>
            </a:r>
            <a:r>
              <a:rPr lang="en-US" dirty="0" smtClean="0"/>
              <a:t>(</a:t>
            </a:r>
            <a:r>
              <a:rPr lang="en-US" dirty="0" err="1" smtClean="0"/>
              <a:t>baik</a:t>
            </a:r>
            <a:r>
              <a:rPr lang="en-US" dirty="0" smtClean="0"/>
              <a:t> </a:t>
            </a:r>
            <a:r>
              <a:rPr lang="en-US" dirty="0" err="1" smtClean="0"/>
              <a:t>teori</a:t>
            </a:r>
            <a:r>
              <a:rPr lang="en-US" dirty="0" smtClean="0"/>
              <a:t> </a:t>
            </a:r>
            <a:r>
              <a:rPr lang="en-US" dirty="0" err="1" smtClean="0"/>
              <a:t>perkuliahan</a:t>
            </a:r>
            <a:r>
              <a:rPr lang="en-US" dirty="0" smtClean="0"/>
              <a:t> </a:t>
            </a:r>
            <a:r>
              <a:rPr lang="en-US" dirty="0" err="1" smtClean="0"/>
              <a:t>dan</a:t>
            </a:r>
            <a:r>
              <a:rPr lang="en-US" dirty="0" smtClean="0"/>
              <a:t> </a:t>
            </a:r>
            <a:r>
              <a:rPr lang="en-US" dirty="0" err="1" smtClean="0"/>
              <a:t>penelitian</a:t>
            </a:r>
            <a:r>
              <a:rPr lang="en-US" dirty="0" smtClean="0"/>
              <a:t>, </a:t>
            </a:r>
            <a:r>
              <a:rPr lang="en-US" dirty="0" err="1" smtClean="0"/>
              <a:t>jangan</a:t>
            </a:r>
            <a:r>
              <a:rPr lang="en-US" dirty="0" smtClean="0"/>
              <a:t> </a:t>
            </a:r>
            <a:r>
              <a:rPr lang="en-US" dirty="0" err="1" smtClean="0"/>
              <a:t>ada</a:t>
            </a:r>
            <a:r>
              <a:rPr lang="en-US" dirty="0" smtClean="0"/>
              <a:t> </a:t>
            </a:r>
            <a:r>
              <a:rPr lang="en-US" dirty="0" err="1" smtClean="0"/>
              <a:t>kuliah</a:t>
            </a:r>
            <a:r>
              <a:rPr lang="en-US" dirty="0" smtClean="0"/>
              <a:t> </a:t>
            </a:r>
            <a:r>
              <a:rPr lang="en-US" dirty="0" err="1" smtClean="0"/>
              <a:t>titip</a:t>
            </a:r>
            <a:r>
              <a:rPr lang="en-US" dirty="0" smtClean="0"/>
              <a:t> </a:t>
            </a:r>
            <a:r>
              <a:rPr lang="en-US" dirty="0" err="1" smtClean="0"/>
              <a:t>absen</a:t>
            </a:r>
            <a:r>
              <a:rPr lang="en-US" dirty="0" smtClean="0"/>
              <a:t>, M4, </a:t>
            </a:r>
            <a:r>
              <a:rPr lang="en-US" dirty="0" err="1" smtClean="0"/>
              <a:t>Tesis</a:t>
            </a:r>
            <a:r>
              <a:rPr lang="en-US" dirty="0" smtClean="0"/>
              <a:t> </a:t>
            </a:r>
            <a:r>
              <a:rPr lang="en-US" dirty="0" err="1" smtClean="0"/>
              <a:t>dan</a:t>
            </a:r>
            <a:r>
              <a:rPr lang="en-US" dirty="0" smtClean="0"/>
              <a:t> </a:t>
            </a:r>
            <a:r>
              <a:rPr lang="en-US" dirty="0" err="1" smtClean="0"/>
              <a:t>Desertasi</a:t>
            </a:r>
            <a:r>
              <a:rPr lang="en-US" dirty="0" smtClean="0"/>
              <a:t> </a:t>
            </a:r>
            <a:r>
              <a:rPr lang="en-US" dirty="0" err="1" smtClean="0"/>
              <a:t>diborongkan</a:t>
            </a:r>
            <a:r>
              <a:rPr lang="en-US" dirty="0" smtClean="0"/>
              <a:t> </a:t>
            </a:r>
            <a:r>
              <a:rPr lang="en-US" dirty="0" err="1" smtClean="0"/>
              <a:t>ke</a:t>
            </a:r>
            <a:r>
              <a:rPr lang="en-US" dirty="0" smtClean="0"/>
              <a:t> </a:t>
            </a:r>
            <a:r>
              <a:rPr lang="en-US" dirty="0" err="1" smtClean="0"/>
              <a:t>kontraktor</a:t>
            </a:r>
            <a:r>
              <a:rPr lang="en-US" dirty="0" smtClean="0"/>
              <a:t>;</a:t>
            </a:r>
          </a:p>
          <a:p>
            <a:pPr marL="2228850" indent="-514350">
              <a:buFontTx/>
              <a:buAutoNum type="arabicPeriod"/>
              <a:defRPr/>
            </a:pPr>
            <a:r>
              <a:rPr lang="en-US" dirty="0" err="1" smtClean="0"/>
              <a:t>Linieritas</a:t>
            </a:r>
            <a:r>
              <a:rPr lang="en-US" dirty="0" smtClean="0"/>
              <a:t> </a:t>
            </a:r>
            <a:r>
              <a:rPr lang="en-US" dirty="0" err="1" smtClean="0"/>
              <a:t>bidang</a:t>
            </a:r>
            <a:r>
              <a:rPr lang="en-US" dirty="0" smtClean="0"/>
              <a:t> stud</a:t>
            </a:r>
            <a:r>
              <a:rPr lang="id-ID" dirty="0" smtClean="0"/>
              <a:t>i </a:t>
            </a:r>
          </a:p>
          <a:p>
            <a:pPr marL="1714500" indent="0">
              <a:buNone/>
              <a:defRPr/>
            </a:pPr>
            <a:r>
              <a:rPr lang="id-ID" dirty="0"/>
              <a:t> </a:t>
            </a:r>
            <a:r>
              <a:rPr lang="id-ID" dirty="0" smtClean="0"/>
              <a:t>    atau Fakultasnya.</a:t>
            </a:r>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t>D. 	ALIH STATUS PNS NON-DPK 	MENJADI DOSEN DPK</a:t>
            </a:r>
          </a:p>
        </p:txBody>
      </p:sp>
      <p:sp>
        <p:nvSpPr>
          <p:cNvPr id="3" name="Content Placeholder 2"/>
          <p:cNvSpPr>
            <a:spLocks noGrp="1"/>
          </p:cNvSpPr>
          <p:nvPr>
            <p:ph idx="1"/>
          </p:nvPr>
        </p:nvSpPr>
        <p:spPr/>
        <p:txBody>
          <a:bodyPr/>
          <a:lstStyle/>
          <a:p>
            <a:pPr marL="514350" indent="-514350">
              <a:buFontTx/>
              <a:buAutoNum type="arabicPeriod"/>
              <a:defRPr/>
            </a:pPr>
            <a:r>
              <a:rPr lang="en-US" sz="2400" dirty="0" err="1" smtClean="0"/>
              <a:t>Tujuan</a:t>
            </a:r>
            <a:r>
              <a:rPr lang="en-US" sz="2400" dirty="0" smtClean="0"/>
              <a:t> </a:t>
            </a:r>
            <a:r>
              <a:rPr lang="en-US" sz="2400" dirty="0" err="1" smtClean="0"/>
              <a:t>pindah</a:t>
            </a:r>
            <a:r>
              <a:rPr lang="en-US" sz="2400" dirty="0" smtClean="0"/>
              <a:t> </a:t>
            </a:r>
            <a:r>
              <a:rPr lang="en-US" sz="2400" dirty="0" err="1" smtClean="0"/>
              <a:t>jangan</a:t>
            </a:r>
            <a:r>
              <a:rPr lang="en-US" sz="2400" dirty="0" smtClean="0"/>
              <a:t> </a:t>
            </a:r>
            <a:r>
              <a:rPr lang="en-US" sz="2400" dirty="0" err="1" smtClean="0"/>
              <a:t>semata-mata</a:t>
            </a:r>
            <a:r>
              <a:rPr lang="en-US" sz="2400" dirty="0" smtClean="0"/>
              <a:t> </a:t>
            </a:r>
            <a:r>
              <a:rPr lang="en-US" sz="2400" dirty="0" err="1" smtClean="0"/>
              <a:t>ingin</a:t>
            </a:r>
            <a:r>
              <a:rPr lang="en-US" sz="2400" dirty="0" smtClean="0"/>
              <a:t> </a:t>
            </a:r>
            <a:r>
              <a:rPr lang="en-US" sz="2400" dirty="0" err="1" smtClean="0"/>
              <a:t>pensiun</a:t>
            </a:r>
            <a:r>
              <a:rPr lang="en-US" sz="2400" dirty="0" smtClean="0"/>
              <a:t> </a:t>
            </a:r>
            <a:r>
              <a:rPr lang="en-US" sz="2400" dirty="0" err="1" smtClean="0"/>
              <a:t>diusia</a:t>
            </a:r>
            <a:r>
              <a:rPr lang="en-US" sz="2400" dirty="0" smtClean="0"/>
              <a:t> : 65 </a:t>
            </a:r>
            <a:r>
              <a:rPr lang="en-US" sz="2400" dirty="0" err="1" smtClean="0"/>
              <a:t>sampai</a:t>
            </a:r>
            <a:r>
              <a:rPr lang="en-US" sz="2400" dirty="0" smtClean="0"/>
              <a:t> 70 </a:t>
            </a:r>
            <a:r>
              <a:rPr lang="en-US" sz="2400" dirty="0" err="1" smtClean="0"/>
              <a:t>tahun</a:t>
            </a:r>
            <a:r>
              <a:rPr lang="en-US" sz="2400" dirty="0" smtClean="0"/>
              <a:t>;</a:t>
            </a:r>
          </a:p>
          <a:p>
            <a:pPr marL="514350" indent="-514350">
              <a:buFontTx/>
              <a:buAutoNum type="arabicPeriod"/>
              <a:defRPr/>
            </a:pPr>
            <a:r>
              <a:rPr lang="en-US" sz="2400" dirty="0" err="1" smtClean="0"/>
              <a:t>Syarat</a:t>
            </a:r>
            <a:r>
              <a:rPr lang="en-US" sz="2400" dirty="0" smtClean="0"/>
              <a:t> </a:t>
            </a:r>
            <a:r>
              <a:rPr lang="en-US" sz="2400" dirty="0" err="1" smtClean="0"/>
              <a:t>umum</a:t>
            </a:r>
            <a:r>
              <a:rPr lang="en-US" sz="2400" dirty="0" smtClean="0"/>
              <a:t> : </a:t>
            </a:r>
            <a:r>
              <a:rPr lang="en-US" sz="2400" dirty="0" err="1" smtClean="0"/>
              <a:t>usia</a:t>
            </a:r>
            <a:r>
              <a:rPr lang="en-US" sz="2400" dirty="0" smtClean="0"/>
              <a:t> &lt; 55 </a:t>
            </a:r>
            <a:r>
              <a:rPr lang="en-US" sz="2400" dirty="0" err="1" smtClean="0"/>
              <a:t>tahun</a:t>
            </a:r>
            <a:r>
              <a:rPr lang="en-US" sz="2400" dirty="0" smtClean="0"/>
              <a:t>, </a:t>
            </a:r>
            <a:r>
              <a:rPr lang="en-US" sz="2400" dirty="0" err="1" smtClean="0"/>
              <a:t>Jafun</a:t>
            </a:r>
            <a:r>
              <a:rPr lang="id-ID" sz="2400" dirty="0" smtClean="0"/>
              <a:t>g</a:t>
            </a:r>
            <a:r>
              <a:rPr lang="en-US" sz="2400" dirty="0" smtClean="0"/>
              <a:t> </a:t>
            </a:r>
            <a:r>
              <a:rPr lang="en-US" sz="2400" dirty="0" err="1" smtClean="0"/>
              <a:t>Lektor</a:t>
            </a:r>
            <a:r>
              <a:rPr lang="en-US" sz="2400" dirty="0" smtClean="0"/>
              <a:t> 200 &gt;, </a:t>
            </a:r>
            <a:r>
              <a:rPr lang="en-US" sz="2400" dirty="0" err="1" smtClean="0"/>
              <a:t>pendidikan</a:t>
            </a:r>
            <a:r>
              <a:rPr lang="en-US" sz="2400" dirty="0" smtClean="0"/>
              <a:t> minimal S2, </a:t>
            </a:r>
            <a:r>
              <a:rPr lang="id-ID" sz="2400" dirty="0" smtClean="0"/>
              <a:t>(atau usia 45, Pendidikan S2, tanpa jafung </a:t>
            </a:r>
            <a:r>
              <a:rPr lang="en-US" sz="2400" dirty="0" err="1" smtClean="0"/>
              <a:t>diajukan</a:t>
            </a:r>
            <a:r>
              <a:rPr lang="en-US" sz="2400" dirty="0" smtClean="0"/>
              <a:t> </a:t>
            </a:r>
            <a:r>
              <a:rPr lang="en-US" sz="2400" dirty="0" err="1" smtClean="0"/>
              <a:t>pada</a:t>
            </a:r>
            <a:r>
              <a:rPr lang="en-US" sz="2400" dirty="0" smtClean="0"/>
              <a:t> </a:t>
            </a:r>
            <a:r>
              <a:rPr lang="en-US" sz="2400" dirty="0" err="1" smtClean="0"/>
              <a:t>Mendikbud</a:t>
            </a:r>
            <a:r>
              <a:rPr lang="id-ID" sz="2400" dirty="0" smtClean="0"/>
              <a:t>. (akan diterapkan Peraturan baru Usia &lt;50, Lektor Kepala &gt;400 dan Doktor);</a:t>
            </a:r>
            <a:endParaRPr lang="en-US" sz="2400" dirty="0" smtClean="0"/>
          </a:p>
          <a:p>
            <a:pPr marL="1971675" indent="-514350">
              <a:buFontTx/>
              <a:buAutoNum type="arabicPeriod"/>
              <a:defRPr/>
            </a:pPr>
            <a:r>
              <a:rPr lang="en-US" sz="2400" dirty="0" smtClean="0"/>
              <a:t>PNS yang non </a:t>
            </a:r>
            <a:r>
              <a:rPr lang="en-US" sz="2400" dirty="0" err="1" smtClean="0"/>
              <a:t>Dosen</a:t>
            </a:r>
            <a:r>
              <a:rPr lang="en-US" sz="2400" dirty="0" smtClean="0"/>
              <a:t> </a:t>
            </a:r>
            <a:r>
              <a:rPr lang="en-US" sz="2400" dirty="0" err="1" smtClean="0"/>
              <a:t>dan</a:t>
            </a:r>
            <a:r>
              <a:rPr lang="en-US" sz="2400" dirty="0" smtClean="0"/>
              <a:t> </a:t>
            </a:r>
            <a:r>
              <a:rPr lang="en-US" sz="2400" dirty="0" err="1" smtClean="0"/>
              <a:t>Dosen</a:t>
            </a:r>
            <a:r>
              <a:rPr lang="en-US" sz="2400" dirty="0" smtClean="0"/>
              <a:t> yang </a:t>
            </a:r>
            <a:r>
              <a:rPr lang="en-US" sz="2400" dirty="0" err="1" smtClean="0"/>
              <a:t>sudah</a:t>
            </a:r>
            <a:r>
              <a:rPr lang="en-US" sz="2400" dirty="0" smtClean="0"/>
              <a:t> </a:t>
            </a:r>
            <a:r>
              <a:rPr lang="en-US" sz="2400" dirty="0" err="1" smtClean="0"/>
              <a:t>pensiun</a:t>
            </a:r>
            <a:r>
              <a:rPr lang="en-US" sz="2400" dirty="0" smtClean="0"/>
              <a:t> </a:t>
            </a:r>
            <a:r>
              <a:rPr lang="en-US" sz="2400" dirty="0" err="1" smtClean="0"/>
              <a:t>dini</a:t>
            </a:r>
            <a:r>
              <a:rPr lang="en-US" sz="2400" dirty="0" smtClean="0"/>
              <a:t> </a:t>
            </a:r>
            <a:r>
              <a:rPr lang="en-US" sz="2400" dirty="0" err="1" smtClean="0"/>
              <a:t>atau</a:t>
            </a:r>
            <a:r>
              <a:rPr lang="en-US" sz="2400" dirty="0" smtClean="0"/>
              <a:t> </a:t>
            </a:r>
            <a:r>
              <a:rPr lang="en-US" sz="2400" dirty="0" err="1" smtClean="0"/>
              <a:t>pensiun</a:t>
            </a:r>
            <a:r>
              <a:rPr lang="en-US" sz="2400" dirty="0" smtClean="0"/>
              <a:t> </a:t>
            </a:r>
            <a:r>
              <a:rPr lang="en-US" sz="2400" dirty="0" err="1" smtClean="0"/>
              <a:t>karena</a:t>
            </a:r>
            <a:r>
              <a:rPr lang="en-US" sz="2400" dirty="0" smtClean="0"/>
              <a:t> </a:t>
            </a:r>
            <a:r>
              <a:rPr lang="en-US" sz="2400" dirty="0" err="1" smtClean="0"/>
              <a:t>batas</a:t>
            </a:r>
            <a:r>
              <a:rPr lang="en-US" sz="2400" dirty="0" smtClean="0"/>
              <a:t> </a:t>
            </a:r>
            <a:r>
              <a:rPr lang="en-US" sz="2400" dirty="0" err="1" smtClean="0"/>
              <a:t>usia</a:t>
            </a:r>
            <a:r>
              <a:rPr lang="en-US" sz="2400" dirty="0" smtClean="0"/>
              <a:t> </a:t>
            </a:r>
            <a:r>
              <a:rPr lang="en-US" sz="2400" dirty="0" err="1" smtClean="0"/>
              <a:t>pensiun</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pindah</a:t>
            </a:r>
            <a:r>
              <a:rPr lang="en-US" sz="2400" dirty="0" smtClean="0"/>
              <a:t> </a:t>
            </a:r>
            <a:r>
              <a:rPr lang="en-US" sz="2400" dirty="0" err="1" smtClean="0"/>
              <a:t>menjadi</a:t>
            </a:r>
            <a:r>
              <a:rPr lang="en-US" sz="2400" dirty="0" smtClean="0"/>
              <a:t> PNS </a:t>
            </a:r>
            <a:r>
              <a:rPr lang="en-US" sz="2400" dirty="0" err="1" smtClean="0"/>
              <a:t>Dosen</a:t>
            </a:r>
            <a:r>
              <a:rPr lang="en-US" sz="2400" dirty="0" smtClean="0"/>
              <a:t> DPK, status </a:t>
            </a:r>
            <a:r>
              <a:rPr lang="en-US" sz="2400" dirty="0" err="1" smtClean="0"/>
              <a:t>hanya</a:t>
            </a:r>
            <a:r>
              <a:rPr lang="en-US" sz="2400" dirty="0" smtClean="0"/>
              <a:t> </a:t>
            </a:r>
            <a:r>
              <a:rPr lang="en-US" sz="2400" dirty="0" err="1" smtClean="0"/>
              <a:t>sebagai</a:t>
            </a:r>
            <a:r>
              <a:rPr lang="en-US" sz="2400" dirty="0" smtClean="0"/>
              <a:t> </a:t>
            </a:r>
            <a:r>
              <a:rPr lang="en-US" sz="2400" dirty="0" err="1" smtClean="0"/>
              <a:t>dosen</a:t>
            </a:r>
            <a:r>
              <a:rPr lang="en-US" sz="2400" dirty="0" smtClean="0"/>
              <a:t> </a:t>
            </a:r>
            <a:r>
              <a:rPr lang="en-US" sz="2400" dirty="0" err="1" smtClean="0"/>
              <a:t>Yayasan</a:t>
            </a:r>
            <a:endParaRPr lang="en-US" sz="2400" dirty="0" smtClean="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724400"/>
          </a:xfrm>
        </p:spPr>
        <p:txBody>
          <a:bodyPr/>
          <a:lstStyle/>
          <a:p>
            <a:pPr marL="514350" indent="-514350">
              <a:buFontTx/>
              <a:buAutoNum type="arabicPeriod"/>
              <a:defRPr/>
            </a:pPr>
            <a:r>
              <a:rPr lang="en-US" sz="2000" dirty="0" err="1" smtClean="0"/>
              <a:t>Jangan</a:t>
            </a:r>
            <a:r>
              <a:rPr lang="en-US" sz="2000" dirty="0" smtClean="0"/>
              <a:t> </a:t>
            </a:r>
            <a:r>
              <a:rPr lang="en-US" sz="2000" dirty="0" err="1" smtClean="0"/>
              <a:t>sekali-sekali</a:t>
            </a:r>
            <a:r>
              <a:rPr lang="en-US" sz="2000" dirty="0" smtClean="0"/>
              <a:t> proposal </a:t>
            </a:r>
            <a:r>
              <a:rPr lang="en-US" sz="2000" dirty="0" err="1" smtClean="0"/>
              <a:t>dibuatkan</a:t>
            </a:r>
            <a:r>
              <a:rPr lang="en-US" sz="2000" dirty="0" smtClean="0"/>
              <a:t> </a:t>
            </a:r>
            <a:r>
              <a:rPr lang="en-US" sz="2000" dirty="0" err="1" smtClean="0"/>
              <a:t>oleh</a:t>
            </a:r>
            <a:r>
              <a:rPr lang="en-US" sz="2000" dirty="0" smtClean="0"/>
              <a:t> </a:t>
            </a:r>
            <a:r>
              <a:rPr lang="en-US" sz="2000" dirty="0" err="1" smtClean="0"/>
              <a:t>kontraktor</a:t>
            </a:r>
            <a:r>
              <a:rPr lang="en-US" sz="2000" dirty="0" smtClean="0"/>
              <a:t>;</a:t>
            </a:r>
          </a:p>
          <a:p>
            <a:pPr marL="514350" indent="-514350">
              <a:buFontTx/>
              <a:buAutoNum type="arabicPeriod"/>
              <a:defRPr/>
            </a:pPr>
            <a:r>
              <a:rPr lang="en-US" sz="2000" dirty="0" smtClean="0"/>
              <a:t>Proposal </a:t>
            </a:r>
            <a:r>
              <a:rPr lang="en-US" sz="2000" dirty="0" err="1" smtClean="0"/>
              <a:t>harus</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bidang</a:t>
            </a:r>
            <a:r>
              <a:rPr lang="en-US" sz="2000" dirty="0" smtClean="0"/>
              <a:t> </a:t>
            </a:r>
            <a:r>
              <a:rPr lang="en-US" sz="2000" dirty="0" err="1" smtClean="0"/>
              <a:t>Dosen</a:t>
            </a:r>
            <a:r>
              <a:rPr lang="en-US" sz="2000" dirty="0" smtClean="0"/>
              <a:t> yang </a:t>
            </a:r>
            <a:r>
              <a:rPr lang="en-US" sz="2000" dirty="0" err="1" smtClean="0"/>
              <a:t>bersangkutan</a:t>
            </a:r>
            <a:r>
              <a:rPr lang="en-US" sz="2000" dirty="0" smtClean="0"/>
              <a:t>;</a:t>
            </a:r>
          </a:p>
          <a:p>
            <a:pPr marL="514350" indent="-514350">
              <a:buFontTx/>
              <a:buAutoNum type="arabicPeriod"/>
              <a:defRPr/>
            </a:pPr>
            <a:r>
              <a:rPr lang="en-US" sz="2000" dirty="0" err="1" smtClean="0"/>
              <a:t>Kualitas</a:t>
            </a:r>
            <a:r>
              <a:rPr lang="en-US" sz="2000" dirty="0" smtClean="0"/>
              <a:t> proposal, </a:t>
            </a:r>
            <a:r>
              <a:rPr lang="en-US" sz="2000" dirty="0" err="1" smtClean="0"/>
              <a:t>kondisi</a:t>
            </a:r>
            <a:r>
              <a:rPr lang="en-US" sz="2000" dirty="0" smtClean="0"/>
              <a:t> </a:t>
            </a:r>
            <a:r>
              <a:rPr lang="en-US" sz="2000" dirty="0" err="1" smtClean="0"/>
              <a:t>aktual</a:t>
            </a:r>
            <a:r>
              <a:rPr lang="en-US" sz="2000" dirty="0" smtClean="0"/>
              <a:t> </a:t>
            </a:r>
            <a:r>
              <a:rPr lang="en-US" sz="2000" dirty="0" err="1" smtClean="0"/>
              <a:t>sarana</a:t>
            </a:r>
            <a:r>
              <a:rPr lang="en-US" sz="2000" dirty="0" smtClean="0"/>
              <a:t>, </a:t>
            </a:r>
            <a:r>
              <a:rPr lang="en-US" sz="2000" dirty="0" err="1" smtClean="0"/>
              <a:t>prasarana</a:t>
            </a:r>
            <a:r>
              <a:rPr lang="en-US" sz="2000" dirty="0" smtClean="0"/>
              <a:t>, </a:t>
            </a:r>
            <a:r>
              <a:rPr lang="en-US" sz="2000" dirty="0" err="1" smtClean="0"/>
              <a:t>laboratorium</a:t>
            </a:r>
            <a:r>
              <a:rPr lang="en-US" sz="2000" dirty="0" smtClean="0"/>
              <a:t> </a:t>
            </a:r>
            <a:r>
              <a:rPr lang="en-US" sz="2000" dirty="0" err="1" smtClean="0"/>
              <a:t>dan</a:t>
            </a:r>
            <a:r>
              <a:rPr lang="en-US" sz="2000" dirty="0" smtClean="0"/>
              <a:t> lain-lain </a:t>
            </a:r>
            <a:r>
              <a:rPr lang="en-US" sz="2000" dirty="0" err="1" smtClean="0"/>
              <a:t>harus</a:t>
            </a:r>
            <a:r>
              <a:rPr lang="en-US" sz="2000" dirty="0" smtClean="0"/>
              <a:t> </a:t>
            </a:r>
            <a:r>
              <a:rPr lang="en-US" sz="2000" dirty="0" err="1" smtClean="0"/>
              <a:t>siap</a:t>
            </a:r>
            <a:r>
              <a:rPr lang="en-US" sz="2000" dirty="0"/>
              <a:t> </a:t>
            </a:r>
            <a:r>
              <a:rPr lang="en-US" sz="2000" dirty="0" err="1" smtClean="0"/>
              <a:t>dan</a:t>
            </a:r>
            <a:r>
              <a:rPr lang="en-US" sz="2000" dirty="0" smtClean="0"/>
              <a:t> </a:t>
            </a:r>
            <a:r>
              <a:rPr lang="en-US" sz="2000" dirty="0" err="1" smtClean="0"/>
              <a:t>disampaikan</a:t>
            </a:r>
            <a:r>
              <a:rPr lang="en-US" sz="2000" dirty="0" smtClean="0"/>
              <a:t> </a:t>
            </a:r>
            <a:r>
              <a:rPr lang="en-US" sz="2000" dirty="0" err="1" smtClean="0"/>
              <a:t>secara</a:t>
            </a:r>
            <a:r>
              <a:rPr lang="en-US" sz="2000" dirty="0" smtClean="0"/>
              <a:t> </a:t>
            </a:r>
            <a:r>
              <a:rPr lang="en-US" sz="2000" dirty="0" err="1" smtClean="0"/>
              <a:t>jujur</a:t>
            </a:r>
            <a:r>
              <a:rPr lang="en-US" sz="2000" dirty="0" smtClean="0"/>
              <a:t>;</a:t>
            </a:r>
          </a:p>
          <a:p>
            <a:pPr marL="514350" indent="-514350">
              <a:buFontTx/>
              <a:buAutoNum type="arabicPeriod"/>
              <a:defRPr/>
            </a:pPr>
            <a:r>
              <a:rPr lang="en-US" sz="2000" dirty="0" err="1" smtClean="0"/>
              <a:t>Mulailah</a:t>
            </a:r>
            <a:r>
              <a:rPr lang="en-US" sz="2000" dirty="0" smtClean="0"/>
              <a:t> </a:t>
            </a:r>
            <a:r>
              <a:rPr lang="en-US" sz="2000" dirty="0" err="1" smtClean="0"/>
              <a:t>mengajukan</a:t>
            </a:r>
            <a:r>
              <a:rPr lang="en-US" sz="2000" dirty="0" smtClean="0"/>
              <a:t> proposal </a:t>
            </a:r>
            <a:r>
              <a:rPr lang="en-US" sz="2000" dirty="0" err="1" smtClean="0"/>
              <a:t>dengan</a:t>
            </a:r>
            <a:r>
              <a:rPr lang="en-US" sz="2000" dirty="0" smtClean="0"/>
              <a:t> </a:t>
            </a:r>
            <a:r>
              <a:rPr lang="en-US" sz="2000" dirty="0" err="1" smtClean="0"/>
              <a:t>dana</a:t>
            </a:r>
            <a:r>
              <a:rPr lang="en-US" sz="2000" dirty="0" smtClean="0"/>
              <a:t> yang </a:t>
            </a:r>
            <a:r>
              <a:rPr lang="en-US" sz="2000" dirty="0" err="1" smtClean="0"/>
              <a:t>kecil</a:t>
            </a:r>
            <a:r>
              <a:rPr lang="en-US" sz="2000" dirty="0" smtClean="0"/>
              <a:t> </a:t>
            </a:r>
            <a:r>
              <a:rPr lang="en-US" sz="2000" dirty="0" err="1" smtClean="0"/>
              <a:t>atau</a:t>
            </a:r>
            <a:r>
              <a:rPr lang="en-US" sz="2000" dirty="0" smtClean="0"/>
              <a:t> </a:t>
            </a:r>
            <a:r>
              <a:rPr lang="en-US" sz="2000" dirty="0" err="1" smtClean="0"/>
              <a:t>penelitian</a:t>
            </a:r>
            <a:r>
              <a:rPr lang="en-US" sz="2000" dirty="0" smtClean="0"/>
              <a:t> </a:t>
            </a:r>
            <a:r>
              <a:rPr lang="id-ID" sz="2000" dirty="0" smtClean="0"/>
              <a:t>dana Stimulan Kopertis (2-3 Juta) atau PTS  masing-masing  = 2 – 5 juta, </a:t>
            </a:r>
            <a:r>
              <a:rPr lang="en-US" sz="2000" dirty="0" err="1" smtClean="0"/>
              <a:t>Dosen</a:t>
            </a:r>
            <a:r>
              <a:rPr lang="en-US" sz="2000" dirty="0" smtClean="0"/>
              <a:t> </a:t>
            </a:r>
            <a:r>
              <a:rPr lang="en-US" sz="2000" dirty="0" err="1" smtClean="0"/>
              <a:t>Muda</a:t>
            </a:r>
            <a:r>
              <a:rPr lang="en-US" sz="2000" dirty="0"/>
              <a:t> </a:t>
            </a:r>
            <a:r>
              <a:rPr lang="en-US" sz="2000" dirty="0" smtClean="0"/>
              <a:t>/ </a:t>
            </a:r>
            <a:r>
              <a:rPr lang="id-ID" sz="2000" dirty="0" smtClean="0"/>
              <a:t>Pemula = 10 juta)</a:t>
            </a:r>
            <a:r>
              <a:rPr lang="en-US" sz="2000" dirty="0" smtClean="0"/>
              <a:t>;</a:t>
            </a:r>
            <a:r>
              <a:rPr lang="id-ID" sz="2000" dirty="0" smtClean="0"/>
              <a:t> kerja sama Industri/Dinas</a:t>
            </a:r>
            <a:endParaRPr lang="en-US" sz="2000" dirty="0" smtClean="0"/>
          </a:p>
          <a:p>
            <a:pPr marL="514350" indent="-514350">
              <a:buFontTx/>
              <a:buAutoNum type="arabicPeriod"/>
              <a:defRPr/>
            </a:pPr>
            <a:r>
              <a:rPr lang="en-US" sz="2000" dirty="0" err="1" smtClean="0"/>
              <a:t>Seorang</a:t>
            </a:r>
            <a:r>
              <a:rPr lang="en-US" sz="2000" dirty="0" smtClean="0"/>
              <a:t> </a:t>
            </a:r>
            <a:r>
              <a:rPr lang="en-US" sz="2000" dirty="0" err="1" smtClean="0"/>
              <a:t>dosen</a:t>
            </a:r>
            <a:r>
              <a:rPr lang="en-US" sz="2000" dirty="0"/>
              <a:t> </a:t>
            </a:r>
            <a:r>
              <a:rPr lang="en-US" sz="2000" dirty="0" err="1" smtClean="0"/>
              <a:t>saku-nya</a:t>
            </a:r>
            <a:r>
              <a:rPr lang="en-US" sz="2000" dirty="0" smtClean="0"/>
              <a:t> </a:t>
            </a:r>
            <a:r>
              <a:rPr lang="en-US" sz="2000" dirty="0" err="1" smtClean="0"/>
              <a:t>harus</a:t>
            </a:r>
            <a:r>
              <a:rPr lang="en-US" sz="2000" dirty="0" smtClean="0"/>
              <a:t> </a:t>
            </a:r>
            <a:r>
              <a:rPr lang="en-US" sz="2000" dirty="0" err="1" smtClean="0"/>
              <a:t>berisi</a:t>
            </a:r>
            <a:r>
              <a:rPr lang="en-US" sz="2000" dirty="0" smtClean="0"/>
              <a:t> </a:t>
            </a:r>
            <a:r>
              <a:rPr lang="id-ID" sz="2000" dirty="0" smtClean="0"/>
              <a:t>TOR, </a:t>
            </a:r>
            <a:r>
              <a:rPr lang="en-US" sz="2000" dirty="0" smtClean="0"/>
              <a:t>proposal </a:t>
            </a:r>
            <a:r>
              <a:rPr lang="en-US" sz="2000" dirty="0" err="1" smtClean="0"/>
              <a:t>dan</a:t>
            </a:r>
            <a:r>
              <a:rPr lang="en-US" sz="2000" dirty="0" smtClean="0"/>
              <a:t> map-</a:t>
            </a:r>
            <a:r>
              <a:rPr lang="en-US" sz="2000" dirty="0" err="1" smtClean="0"/>
              <a:t>nya</a:t>
            </a:r>
            <a:r>
              <a:rPr lang="en-US" sz="2000" dirty="0" smtClean="0"/>
              <a:t> </a:t>
            </a:r>
            <a:r>
              <a:rPr lang="en-US" sz="2000" dirty="0" err="1" smtClean="0"/>
              <a:t>berisi</a:t>
            </a:r>
            <a:r>
              <a:rPr lang="en-US" sz="2000" dirty="0" smtClean="0"/>
              <a:t> </a:t>
            </a:r>
            <a:r>
              <a:rPr lang="en-US" sz="2000" dirty="0" err="1" smtClean="0"/>
              <a:t>hasil</a:t>
            </a:r>
            <a:r>
              <a:rPr lang="en-US" sz="2000" dirty="0" smtClean="0"/>
              <a:t> </a:t>
            </a:r>
            <a:r>
              <a:rPr lang="en-US" sz="2000" dirty="0" err="1" smtClean="0"/>
              <a:t>penelitian</a:t>
            </a:r>
            <a:r>
              <a:rPr lang="id-ID" sz="2000" dirty="0" smtClean="0"/>
              <a:t>, konsep Jurnal</a:t>
            </a:r>
            <a:r>
              <a:rPr lang="en-US" sz="2400" dirty="0" smtClean="0"/>
              <a:t>;</a:t>
            </a:r>
            <a:endParaRPr lang="en-US" sz="2000" dirty="0" smtClean="0"/>
          </a:p>
          <a:p>
            <a:pPr marL="2243138" indent="-514350">
              <a:buFontTx/>
              <a:buAutoNum type="arabicPeriod"/>
              <a:defRPr/>
            </a:pPr>
            <a:r>
              <a:rPr lang="id-ID" sz="2000" dirty="0" smtClean="0"/>
              <a:t>Ikuti tata cara pembuatan proposal dengan benar;</a:t>
            </a:r>
          </a:p>
          <a:p>
            <a:pPr marL="2243138" indent="-514350">
              <a:buFontTx/>
              <a:buAutoNum type="arabicPeriod"/>
              <a:defRPr/>
            </a:pPr>
            <a:r>
              <a:rPr lang="id-ID" sz="2000" dirty="0" smtClean="0"/>
              <a:t>PTS sekalimantan adalah </a:t>
            </a:r>
            <a:r>
              <a:rPr lang="id-ID" sz="2000" b="1" dirty="0" smtClean="0"/>
              <a:t>PTS Binaan</a:t>
            </a:r>
            <a:r>
              <a:rPr lang="id-ID" sz="2000" dirty="0" smtClean="0"/>
              <a:t>, artinya seleksi Proposal sampai penentuan </a:t>
            </a:r>
            <a:r>
              <a:rPr lang="en-US" sz="2000" dirty="0" err="1" smtClean="0"/>
              <a:t>layak</a:t>
            </a:r>
            <a:r>
              <a:rPr lang="en-US" sz="2000" dirty="0" smtClean="0"/>
              <a:t> </a:t>
            </a:r>
            <a:r>
              <a:rPr lang="en-US" sz="2000" dirty="0" err="1" smtClean="0"/>
              <a:t>untuk</a:t>
            </a:r>
            <a:r>
              <a:rPr lang="en-US" sz="2000" dirty="0" smtClean="0"/>
              <a:t> </a:t>
            </a:r>
            <a:r>
              <a:rPr lang="en-US" sz="2000" dirty="0" err="1" smtClean="0"/>
              <a:t>dibiayai</a:t>
            </a:r>
            <a:r>
              <a:rPr lang="id-ID" sz="2000" dirty="0" smtClean="0"/>
              <a:t> a</a:t>
            </a:r>
            <a:r>
              <a:rPr lang="en-US" sz="2000" dirty="0" smtClean="0"/>
              <a:t>tau </a:t>
            </a:r>
            <a:r>
              <a:rPr lang="en-US" sz="2000" dirty="0" err="1" smtClean="0"/>
              <a:t>tidak</a:t>
            </a:r>
            <a:r>
              <a:rPr lang="id-ID" sz="2000" dirty="0" smtClean="0"/>
              <a:t> wewenang DIKTI dan jangan minta tolong Kopertis/ berusaha sebaik mungkin</a:t>
            </a:r>
            <a:r>
              <a:rPr lang="en-US" sz="2000" dirty="0" smtClean="0"/>
              <a:t>.</a:t>
            </a:r>
          </a:p>
          <a:p>
            <a:pPr marL="1944688" indent="0">
              <a:buFontTx/>
              <a:buNone/>
              <a:defRPr/>
            </a:pPr>
            <a:endParaRPr lang="en-US" dirty="0" smtClean="0"/>
          </a:p>
        </p:txBody>
      </p:sp>
      <p:sp>
        <p:nvSpPr>
          <p:cNvPr id="10243" name="Title 1"/>
          <p:cNvSpPr>
            <a:spLocks noGrp="1"/>
          </p:cNvSpPr>
          <p:nvPr>
            <p:ph type="title"/>
          </p:nvPr>
        </p:nvSpPr>
        <p:spPr/>
        <p:txBody>
          <a:bodyPr/>
          <a:lstStyle/>
          <a:p>
            <a:r>
              <a:rPr lang="id-ID" b="1" dirty="0"/>
              <a:t>E</a:t>
            </a:r>
            <a:r>
              <a:rPr lang="en-US" b="1" dirty="0" smtClean="0"/>
              <a:t>.  PENELITIAN</a:t>
            </a:r>
          </a:p>
        </p:txBody>
      </p:sp>
      <p:pic>
        <p:nvPicPr>
          <p:cNvPr id="10245" name="Picture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188200" y="0"/>
            <a:ext cx="19558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id-ID" b="1" dirty="0"/>
              <a:t>F</a:t>
            </a:r>
            <a:r>
              <a:rPr lang="en-US" b="1" dirty="0" smtClean="0"/>
              <a:t>. JURNAL ILMIAH</a:t>
            </a:r>
          </a:p>
        </p:txBody>
      </p:sp>
      <p:sp>
        <p:nvSpPr>
          <p:cNvPr id="3" name="Content Placeholder 2"/>
          <p:cNvSpPr>
            <a:spLocks noGrp="1"/>
          </p:cNvSpPr>
          <p:nvPr>
            <p:ph idx="1"/>
          </p:nvPr>
        </p:nvSpPr>
        <p:spPr>
          <a:xfrm>
            <a:off x="152400" y="1524000"/>
            <a:ext cx="8839200" cy="5145360"/>
          </a:xfrm>
        </p:spPr>
        <p:txBody>
          <a:bodyPr/>
          <a:lstStyle/>
          <a:p>
            <a:pPr>
              <a:defRPr/>
            </a:pPr>
            <a:r>
              <a:rPr lang="en-US" sz="2400" dirty="0" err="1" smtClean="0"/>
              <a:t>Setiap</a:t>
            </a:r>
            <a:r>
              <a:rPr lang="en-US" sz="2400" dirty="0" smtClean="0"/>
              <a:t> </a:t>
            </a:r>
            <a:r>
              <a:rPr lang="en-US" sz="2400" dirty="0" err="1" smtClean="0"/>
              <a:t>Dosen</a:t>
            </a:r>
            <a:r>
              <a:rPr lang="en-US" sz="2400" dirty="0" smtClean="0"/>
              <a:t> </a:t>
            </a:r>
            <a:r>
              <a:rPr lang="en-US" sz="2400" dirty="0" err="1" smtClean="0"/>
              <a:t>dimapnya</a:t>
            </a:r>
            <a:r>
              <a:rPr lang="en-US" sz="2400" dirty="0" smtClean="0"/>
              <a:t> </a:t>
            </a:r>
            <a:r>
              <a:rPr lang="en-US" sz="2400" dirty="0" err="1" smtClean="0"/>
              <a:t>harus</a:t>
            </a:r>
            <a:r>
              <a:rPr lang="en-US" sz="2400" dirty="0" smtClean="0"/>
              <a:t> </a:t>
            </a:r>
            <a:r>
              <a:rPr lang="en-US" sz="2400" dirty="0" err="1" smtClean="0"/>
              <a:t>tersedia</a:t>
            </a:r>
            <a:r>
              <a:rPr lang="en-US" sz="2400" dirty="0" smtClean="0"/>
              <a:t> </a:t>
            </a:r>
            <a:r>
              <a:rPr lang="en-US" sz="2400" dirty="0" err="1" smtClean="0"/>
              <a:t>konsep</a:t>
            </a:r>
            <a:r>
              <a:rPr lang="en-US" sz="2400" dirty="0" smtClean="0"/>
              <a:t> </a:t>
            </a:r>
            <a:r>
              <a:rPr lang="en-US" sz="2400" dirty="0" err="1" smtClean="0"/>
              <a:t>jurnal</a:t>
            </a:r>
            <a:r>
              <a:rPr lang="en-US" sz="2400" dirty="0" smtClean="0"/>
              <a:t>, data </a:t>
            </a:r>
            <a:r>
              <a:rPr lang="en-US" sz="2400" dirty="0" err="1" smtClean="0"/>
              <a:t>penelitian</a:t>
            </a:r>
            <a:r>
              <a:rPr lang="id-ID" sz="2400" dirty="0" smtClean="0"/>
              <a:t>, draf Jurnal</a:t>
            </a:r>
            <a:r>
              <a:rPr lang="en-US" sz="2400" dirty="0" smtClean="0"/>
              <a:t> </a:t>
            </a:r>
            <a:r>
              <a:rPr lang="en-US" sz="2400" dirty="0" err="1" smtClean="0"/>
              <a:t>dan</a:t>
            </a:r>
            <a:r>
              <a:rPr lang="en-US" sz="2400" dirty="0" smtClean="0"/>
              <a:t> lain-lain;</a:t>
            </a:r>
          </a:p>
          <a:p>
            <a:pPr>
              <a:defRPr/>
            </a:pPr>
            <a:r>
              <a:rPr lang="en-US" sz="2400" dirty="0" err="1" smtClean="0"/>
              <a:t>Menulis</a:t>
            </a:r>
            <a:r>
              <a:rPr lang="en-US" sz="2400" dirty="0" smtClean="0"/>
              <a:t> </a:t>
            </a:r>
            <a:r>
              <a:rPr lang="en-US" sz="2400" dirty="0" err="1" smtClean="0"/>
              <a:t>jurnal</a:t>
            </a:r>
            <a:r>
              <a:rPr lang="en-US" sz="2400" dirty="0" smtClean="0"/>
              <a:t> </a:t>
            </a:r>
            <a:r>
              <a:rPr lang="en-US" sz="2400" dirty="0" err="1" smtClean="0"/>
              <a:t>perlu</a:t>
            </a:r>
            <a:r>
              <a:rPr lang="en-US" sz="2400" dirty="0" smtClean="0"/>
              <a:t> </a:t>
            </a:r>
            <a:r>
              <a:rPr lang="en-US" sz="2400" dirty="0" err="1" smtClean="0"/>
              <a:t>latihan</a:t>
            </a:r>
            <a:r>
              <a:rPr lang="en-US" sz="2400" dirty="0" smtClean="0"/>
              <a:t> </a:t>
            </a:r>
            <a:r>
              <a:rPr lang="en-US" sz="2400" dirty="0" err="1" smtClean="0"/>
              <a:t>secara</a:t>
            </a:r>
            <a:r>
              <a:rPr lang="en-US" sz="2400" dirty="0" smtClean="0"/>
              <a:t> </a:t>
            </a:r>
            <a:r>
              <a:rPr lang="en-US" sz="2400" dirty="0" err="1" smtClean="0"/>
              <a:t>rutin</a:t>
            </a:r>
            <a:r>
              <a:rPr lang="en-US" sz="2400" dirty="0" smtClean="0"/>
              <a:t> </a:t>
            </a:r>
            <a:r>
              <a:rPr lang="en-US" sz="2400" dirty="0" err="1" smtClean="0"/>
              <a:t>dan</a:t>
            </a:r>
            <a:r>
              <a:rPr lang="en-US" sz="2400" dirty="0" smtClean="0"/>
              <a:t> </a:t>
            </a:r>
            <a:r>
              <a:rPr lang="en-US" sz="2400" dirty="0" err="1" smtClean="0"/>
              <a:t>jujur</a:t>
            </a:r>
            <a:r>
              <a:rPr lang="en-US" sz="2400" dirty="0" smtClean="0"/>
              <a:t>;</a:t>
            </a:r>
          </a:p>
          <a:p>
            <a:pPr>
              <a:defRPr/>
            </a:pPr>
            <a:r>
              <a:rPr lang="en-US" sz="2400" dirty="0" err="1" smtClean="0"/>
              <a:t>Dosen</a:t>
            </a:r>
            <a:r>
              <a:rPr lang="en-US" sz="2400" dirty="0" smtClean="0"/>
              <a:t> </a:t>
            </a:r>
            <a:r>
              <a:rPr lang="en-US" sz="2400" dirty="0" err="1" smtClean="0"/>
              <a:t>harus</a:t>
            </a:r>
            <a:r>
              <a:rPr lang="en-US" sz="2400" dirty="0" smtClean="0"/>
              <a:t> </a:t>
            </a:r>
            <a:r>
              <a:rPr lang="en-US" sz="2400" dirty="0" err="1" smtClean="0"/>
              <a:t>sering</a:t>
            </a:r>
            <a:r>
              <a:rPr lang="en-US" sz="2400" dirty="0" smtClean="0"/>
              <a:t> </a:t>
            </a:r>
            <a:r>
              <a:rPr lang="en-US" sz="2400" dirty="0" err="1" smtClean="0"/>
              <a:t>membaca</a:t>
            </a:r>
            <a:r>
              <a:rPr lang="en-US" sz="2400" dirty="0" smtClean="0"/>
              <a:t> </a:t>
            </a:r>
            <a:r>
              <a:rPr lang="en-US" sz="2400" dirty="0" err="1" smtClean="0"/>
              <a:t>dan</a:t>
            </a:r>
            <a:r>
              <a:rPr lang="en-US" sz="2400" dirty="0" smtClean="0"/>
              <a:t> </a:t>
            </a:r>
            <a:r>
              <a:rPr lang="en-US" sz="2400" dirty="0" err="1" smtClean="0"/>
              <a:t>meneliti</a:t>
            </a:r>
            <a:r>
              <a:rPr lang="en-US" sz="2400" dirty="0" smtClean="0"/>
              <a:t>;</a:t>
            </a:r>
          </a:p>
          <a:p>
            <a:pPr>
              <a:defRPr/>
            </a:pPr>
            <a:r>
              <a:rPr lang="en-US" sz="2400" dirty="0" err="1" smtClean="0"/>
              <a:t>Mulailah</a:t>
            </a:r>
            <a:r>
              <a:rPr lang="en-US" sz="2400" dirty="0" smtClean="0"/>
              <a:t> </a:t>
            </a:r>
            <a:r>
              <a:rPr lang="en-US" sz="2400" dirty="0" err="1" smtClean="0"/>
              <a:t>menulis</a:t>
            </a:r>
            <a:r>
              <a:rPr lang="en-US" sz="2400" dirty="0" smtClean="0"/>
              <a:t> </a:t>
            </a:r>
            <a:r>
              <a:rPr lang="en-US" sz="2400" dirty="0" err="1" smtClean="0"/>
              <a:t>walaupun</a:t>
            </a:r>
            <a:r>
              <a:rPr lang="en-US" sz="2400" dirty="0" smtClean="0"/>
              <a:t> </a:t>
            </a:r>
            <a:r>
              <a:rPr lang="en-US" sz="2400" dirty="0" err="1" smtClean="0"/>
              <a:t>dijurnal</a:t>
            </a:r>
            <a:r>
              <a:rPr lang="en-US" sz="2400" dirty="0" smtClean="0"/>
              <a:t> </a:t>
            </a:r>
            <a:r>
              <a:rPr lang="en-US" sz="2400" dirty="0" err="1" smtClean="0"/>
              <a:t>bunga</a:t>
            </a:r>
            <a:r>
              <a:rPr lang="en-US" sz="2400" dirty="0" smtClean="0"/>
              <a:t> </a:t>
            </a:r>
            <a:r>
              <a:rPr lang="en-US" sz="2400" dirty="0" err="1" smtClean="0"/>
              <a:t>rampai</a:t>
            </a:r>
            <a:r>
              <a:rPr lang="en-US" sz="2400" dirty="0" smtClean="0"/>
              <a:t> </a:t>
            </a:r>
            <a:r>
              <a:rPr lang="en-US" sz="2400" dirty="0" err="1" smtClean="0"/>
              <a:t>atau</a:t>
            </a:r>
            <a:r>
              <a:rPr lang="en-US" sz="2400" dirty="0" smtClean="0"/>
              <a:t> </a:t>
            </a:r>
            <a:r>
              <a:rPr lang="en-US" sz="2400" dirty="0" err="1" smtClean="0"/>
              <a:t>koran</a:t>
            </a:r>
            <a:r>
              <a:rPr lang="en-US" sz="2400" dirty="0" smtClean="0"/>
              <a:t>, </a:t>
            </a:r>
            <a:r>
              <a:rPr lang="en-US" sz="2400" dirty="0" err="1" smtClean="0"/>
              <a:t>daripada</a:t>
            </a:r>
            <a:r>
              <a:rPr lang="en-US" sz="2400" dirty="0" smtClean="0"/>
              <a:t> </a:t>
            </a:r>
            <a:r>
              <a:rPr lang="en-US" sz="2400" dirty="0" err="1" smtClean="0"/>
              <a:t>tidak</a:t>
            </a:r>
            <a:r>
              <a:rPr lang="en-US" sz="2400" dirty="0" smtClean="0"/>
              <a:t> </a:t>
            </a:r>
            <a:r>
              <a:rPr lang="en-US" sz="2400" dirty="0" err="1" smtClean="0"/>
              <a:t>menulis</a:t>
            </a:r>
            <a:r>
              <a:rPr lang="id-ID" sz="2400" dirty="0"/>
              <a:t> </a:t>
            </a:r>
            <a:r>
              <a:rPr lang="id-ID" sz="2400" dirty="0" smtClean="0"/>
              <a:t>dan hanya menyalahkan/ mengkomentari kekurangan orang lain;</a:t>
            </a:r>
          </a:p>
          <a:p>
            <a:pPr marL="2062163">
              <a:defRPr/>
            </a:pPr>
            <a:r>
              <a:rPr lang="id-ID" sz="2400" dirty="0" smtClean="0"/>
              <a:t>Untuk menulis ke Jurnal Internasional perlu adanya komunikasi dengan Profesor dari Luar Negeri, mulailah dengan perkenalan, tukar data atau saling melengkapi, nebeng nama di tulisan internasional, sampai Prof tsb merasa memerlukan anda  dll.</a:t>
            </a:r>
            <a:endParaRPr lang="en-US" sz="2400" dirty="0" smtClean="0"/>
          </a:p>
          <a:p>
            <a:pPr marL="1482725" indent="0">
              <a:buFontTx/>
              <a:buNone/>
              <a:defRPr/>
            </a:pPr>
            <a:endParaRPr lang="en-US" dirty="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id-ID" b="1" dirty="0"/>
              <a:t>G</a:t>
            </a:r>
            <a:r>
              <a:rPr lang="en-US" b="1" dirty="0" smtClean="0"/>
              <a:t>. KADERISASI</a:t>
            </a:r>
          </a:p>
        </p:txBody>
      </p:sp>
      <p:sp>
        <p:nvSpPr>
          <p:cNvPr id="3" name="Content Placeholder 2"/>
          <p:cNvSpPr>
            <a:spLocks noGrp="1"/>
          </p:cNvSpPr>
          <p:nvPr>
            <p:ph idx="1"/>
          </p:nvPr>
        </p:nvSpPr>
        <p:spPr/>
        <p:txBody>
          <a:bodyPr/>
          <a:lstStyle/>
          <a:p>
            <a:pPr marL="514350" indent="-514350">
              <a:buFontTx/>
              <a:buAutoNum type="arabicPeriod"/>
              <a:defRPr/>
            </a:pPr>
            <a:r>
              <a:rPr lang="en-US" dirty="0" err="1" smtClean="0"/>
              <a:t>Dosen</a:t>
            </a:r>
            <a:r>
              <a:rPr lang="en-US" dirty="0" smtClean="0"/>
              <a:t> senior </a:t>
            </a:r>
            <a:r>
              <a:rPr lang="en-US" dirty="0" err="1" smtClean="0"/>
              <a:t>hendaknya</a:t>
            </a:r>
            <a:r>
              <a:rPr lang="en-US" dirty="0" smtClean="0"/>
              <a:t> </a:t>
            </a:r>
            <a:r>
              <a:rPr lang="en-US" dirty="0" err="1" smtClean="0"/>
              <a:t>memiliki</a:t>
            </a:r>
            <a:r>
              <a:rPr lang="en-US" dirty="0" smtClean="0"/>
              <a:t> </a:t>
            </a:r>
            <a:r>
              <a:rPr lang="en-US" dirty="0" err="1" smtClean="0"/>
              <a:t>kader</a:t>
            </a:r>
            <a:r>
              <a:rPr lang="en-US" dirty="0" smtClean="0"/>
              <a:t> </a:t>
            </a:r>
            <a:r>
              <a:rPr lang="en-US" dirty="0" err="1" smtClean="0"/>
              <a:t>dosen</a:t>
            </a:r>
            <a:r>
              <a:rPr lang="en-US" dirty="0" smtClean="0"/>
              <a:t> </a:t>
            </a:r>
            <a:r>
              <a:rPr lang="id-ID" dirty="0" smtClean="0"/>
              <a:t>Muda </a:t>
            </a:r>
            <a:r>
              <a:rPr lang="en-US" dirty="0" err="1" smtClean="0"/>
              <a:t>terbaik</a:t>
            </a:r>
            <a:r>
              <a:rPr lang="en-US" dirty="0" smtClean="0"/>
              <a:t> </a:t>
            </a:r>
            <a:r>
              <a:rPr lang="en-US" dirty="0" err="1" smtClean="0"/>
              <a:t>dan</a:t>
            </a:r>
            <a:r>
              <a:rPr lang="en-US" dirty="0" smtClean="0"/>
              <a:t> </a:t>
            </a:r>
            <a:r>
              <a:rPr lang="en-US" dirty="0" err="1" smtClean="0"/>
              <a:t>terpilih</a:t>
            </a:r>
            <a:r>
              <a:rPr lang="en-US" dirty="0" smtClean="0"/>
              <a:t> agar </a:t>
            </a:r>
            <a:r>
              <a:rPr lang="en-US" dirty="0" err="1" smtClean="0"/>
              <a:t>bisa</a:t>
            </a:r>
            <a:r>
              <a:rPr lang="en-US" dirty="0" smtClean="0"/>
              <a:t> S2 </a:t>
            </a:r>
            <a:r>
              <a:rPr lang="en-US" dirty="0" err="1" smtClean="0"/>
              <a:t>dan</a:t>
            </a:r>
            <a:r>
              <a:rPr lang="en-US" dirty="0" smtClean="0"/>
              <a:t> S3 di </a:t>
            </a:r>
            <a:r>
              <a:rPr lang="en-US" dirty="0" err="1" smtClean="0"/>
              <a:t>luar</a:t>
            </a:r>
            <a:r>
              <a:rPr lang="en-US" dirty="0" smtClean="0"/>
              <a:t> </a:t>
            </a:r>
            <a:r>
              <a:rPr lang="en-US" dirty="0" err="1" smtClean="0"/>
              <a:t>negeri</a:t>
            </a:r>
            <a:r>
              <a:rPr lang="id-ID" dirty="0" smtClean="0"/>
              <a:t> atau di dalam negeri jika terpaksa</a:t>
            </a:r>
            <a:r>
              <a:rPr lang="en-US" dirty="0" smtClean="0"/>
              <a:t>;</a:t>
            </a:r>
          </a:p>
          <a:p>
            <a:pPr marL="514350" indent="-514350">
              <a:buFontTx/>
              <a:buAutoNum type="arabicPeriod"/>
              <a:defRPr/>
            </a:pPr>
            <a:r>
              <a:rPr lang="en-US" dirty="0" err="1" smtClean="0"/>
              <a:t>Dosen</a:t>
            </a:r>
            <a:r>
              <a:rPr lang="en-US" dirty="0" smtClean="0"/>
              <a:t> senior </a:t>
            </a:r>
            <a:r>
              <a:rPr lang="en-US" dirty="0" err="1" smtClean="0"/>
              <a:t>memilih</a:t>
            </a:r>
            <a:r>
              <a:rPr lang="en-US" dirty="0" smtClean="0"/>
              <a:t> </a:t>
            </a:r>
            <a:r>
              <a:rPr lang="en-US" dirty="0" err="1" smtClean="0"/>
              <a:t>kader-kader</a:t>
            </a:r>
            <a:r>
              <a:rPr lang="en-US" dirty="0" smtClean="0"/>
              <a:t> </a:t>
            </a:r>
            <a:r>
              <a:rPr lang="en-US" dirty="0" err="1" smtClean="0"/>
              <a:t>jangan</a:t>
            </a:r>
            <a:r>
              <a:rPr lang="en-US" dirty="0" smtClean="0"/>
              <a:t> </a:t>
            </a:r>
            <a:r>
              <a:rPr lang="en-US" dirty="0" err="1" smtClean="0"/>
              <a:t>hanya</a:t>
            </a:r>
            <a:r>
              <a:rPr lang="en-US" dirty="0" smtClean="0"/>
              <a:t> </a:t>
            </a:r>
            <a:r>
              <a:rPr lang="en-US" dirty="0" err="1" smtClean="0"/>
              <a:t>melihat</a:t>
            </a:r>
            <a:r>
              <a:rPr lang="en-US" dirty="0" smtClean="0"/>
              <a:t> </a:t>
            </a:r>
            <a:r>
              <a:rPr lang="en-US" dirty="0" err="1" smtClean="0"/>
              <a:t>pintarnya</a:t>
            </a:r>
            <a:r>
              <a:rPr lang="en-US" dirty="0" smtClean="0"/>
              <a:t> </a:t>
            </a:r>
            <a:r>
              <a:rPr lang="en-US" dirty="0" err="1" smtClean="0"/>
              <a:t>saja</a:t>
            </a:r>
            <a:r>
              <a:rPr lang="en-US" dirty="0"/>
              <a:t> </a:t>
            </a:r>
            <a:r>
              <a:rPr lang="en-US" dirty="0" err="1" smtClean="0"/>
              <a:t>dan</a:t>
            </a:r>
            <a:r>
              <a:rPr lang="en-US" dirty="0" smtClean="0"/>
              <a:t> </a:t>
            </a:r>
            <a:r>
              <a:rPr lang="en-US" dirty="0" err="1" smtClean="0"/>
              <a:t>lihat</a:t>
            </a:r>
            <a:r>
              <a:rPr lang="en-US" dirty="0" smtClean="0"/>
              <a:t> </a:t>
            </a:r>
            <a:r>
              <a:rPr lang="en-US" dirty="0" err="1" smtClean="0"/>
              <a:t>karakter</a:t>
            </a:r>
            <a:r>
              <a:rPr lang="en-US" dirty="0" smtClean="0"/>
              <a:t> </a:t>
            </a:r>
            <a:r>
              <a:rPr lang="en-US" dirty="0" err="1" smtClean="0"/>
              <a:t>serta</a:t>
            </a:r>
            <a:r>
              <a:rPr lang="en-US" dirty="0" smtClean="0"/>
              <a:t> </a:t>
            </a:r>
            <a:r>
              <a:rPr lang="en-US" dirty="0" err="1" smtClean="0"/>
              <a:t>hati</a:t>
            </a:r>
            <a:r>
              <a:rPr lang="en-US" dirty="0" smtClean="0"/>
              <a:t> </a:t>
            </a:r>
            <a:r>
              <a:rPr lang="en-US" dirty="0" err="1" smtClean="0"/>
              <a:t>nurani</a:t>
            </a:r>
            <a:r>
              <a:rPr lang="id-ID" dirty="0" smtClean="0"/>
              <a:t>, sikap santun, saling menghargai</a:t>
            </a:r>
            <a:r>
              <a:rPr lang="en-US" dirty="0" smtClean="0"/>
              <a:t>;</a:t>
            </a:r>
          </a:p>
          <a:p>
            <a:pPr marL="2336800" indent="-514350">
              <a:buFontTx/>
              <a:buAutoNum type="arabicPeriod"/>
              <a:defRPr/>
            </a:pPr>
            <a:r>
              <a:rPr lang="en-US" dirty="0" err="1" smtClean="0"/>
              <a:t>Mengkader</a:t>
            </a:r>
            <a:r>
              <a:rPr lang="en-US" dirty="0" smtClean="0"/>
              <a:t> </a:t>
            </a:r>
            <a:r>
              <a:rPr lang="en-US" dirty="0" err="1" smtClean="0"/>
              <a:t>Dosen</a:t>
            </a:r>
            <a:r>
              <a:rPr lang="en-US" dirty="0" smtClean="0"/>
              <a:t> </a:t>
            </a:r>
            <a:r>
              <a:rPr lang="en-US" dirty="0" err="1" smtClean="0"/>
              <a:t>Muda</a:t>
            </a:r>
            <a:r>
              <a:rPr lang="en-US" dirty="0" smtClean="0"/>
              <a:t>, </a:t>
            </a:r>
            <a:r>
              <a:rPr lang="en-US" dirty="0" err="1" smtClean="0"/>
              <a:t>jangan</a:t>
            </a:r>
            <a:r>
              <a:rPr lang="en-US" dirty="0" smtClean="0"/>
              <a:t> KKN</a:t>
            </a:r>
            <a:r>
              <a:rPr lang="id-ID" dirty="0" smtClean="0"/>
              <a:t> yang membabi buta;</a:t>
            </a:r>
            <a:endParaRPr lang="id-ID" dirty="0"/>
          </a:p>
          <a:p>
            <a:pPr marL="2336800" indent="-514350">
              <a:buFontTx/>
              <a:buAutoNum type="arabicPeriod"/>
              <a:defRPr/>
            </a:pPr>
            <a:r>
              <a:rPr lang="id-ID" dirty="0" smtClean="0"/>
              <a:t>Jangan patah semangat, jika usaha anda belum didukung Pimpinan.</a:t>
            </a:r>
            <a:endParaRPr lang="en-US" dirty="0"/>
          </a:p>
        </p:txBody>
      </p:sp>
      <p:sp>
        <p:nvSpPr>
          <p:cNvPr id="2" name="Slide Number Placeholder 1"/>
          <p:cNvSpPr>
            <a:spLocks noGrp="1"/>
          </p:cNvSpPr>
          <p:nvPr>
            <p:ph type="sldNum" sz="quarter" idx="12"/>
          </p:nvPr>
        </p:nvSpPr>
        <p:spPr/>
        <p:txBody>
          <a:bodyPr/>
          <a:lstStyle/>
          <a:p>
            <a:pPr>
              <a:defRPr/>
            </a:pPr>
            <a:fld id="{4A4FF0D4-3B5D-4560-9FAD-1F5D133089EB}"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ography globe design template">
  <a:themeElements>
    <a:clrScheme name="">
      <a:dk1>
        <a:srgbClr val="000000"/>
      </a:dk1>
      <a:lt1>
        <a:srgbClr val="B2B2B2"/>
      </a:lt1>
      <a:dk2>
        <a:srgbClr val="336699"/>
      </a:dk2>
      <a:lt2>
        <a:srgbClr val="808080"/>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808080"/>
        </a:dk1>
        <a:lt1>
          <a:srgbClr val="FFFFFF"/>
        </a:lt1>
        <a:dk2>
          <a:srgbClr val="B2B2B2"/>
        </a:dk2>
        <a:lt2>
          <a:srgbClr val="000000"/>
        </a:lt2>
        <a:accent1>
          <a:srgbClr val="BBE0E3"/>
        </a:accent1>
        <a:accent2>
          <a:srgbClr val="333399"/>
        </a:accent2>
        <a:accent3>
          <a:srgbClr val="D5D5D5"/>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Geography globe design template</Template>
  <TotalTime>1762</TotalTime>
  <Words>890</Words>
  <Application>Microsoft Office PowerPoint</Application>
  <PresentationFormat>On-screen Show (4:3)</PresentationFormat>
  <Paragraphs>98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Geography globe design template</vt:lpstr>
      <vt:lpstr>SOSIALISASI PROGRAM KERJA KOPERTIS XI  DI PTS-PTS   SE KALIMANTAN </vt:lpstr>
      <vt:lpstr>POIN PENTING UNTUK PARA DOSEN</vt:lpstr>
      <vt:lpstr>A.  S E R D O S</vt:lpstr>
      <vt:lpstr>B. JABATAN FUNGSIONAL</vt:lpstr>
      <vt:lpstr>C. STUDY LANJUT</vt:lpstr>
      <vt:lpstr>D.  ALIH STATUS PNS NON-DPK  MENJADI DOSEN DPK</vt:lpstr>
      <vt:lpstr>E.  PENELITIAN</vt:lpstr>
      <vt:lpstr>F. JURNAL ILMIAH</vt:lpstr>
      <vt:lpstr>G. KADERISASI</vt:lpstr>
      <vt:lpstr>H. DOSEN SANTUN</vt:lpstr>
      <vt:lpstr>I.   M A H A S I S W A</vt:lpstr>
      <vt:lpstr>J.   K E S I M P U L A 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SOSIALISASI PROGRAM KERJA KOPERTIS XI TAHUN 2012 DARI 4 PROPINSI (KALSEL, KALBAR, KALTENG, DAN KALTIM)</dc:title>
  <dc:creator>acer</dc:creator>
  <cp:lastModifiedBy>jumani</cp:lastModifiedBy>
  <cp:revision>59</cp:revision>
  <cp:lastPrinted>2012-02-13T07:18:29Z</cp:lastPrinted>
  <dcterms:created xsi:type="dcterms:W3CDTF">2012-01-03T01:33:58Z</dcterms:created>
  <dcterms:modified xsi:type="dcterms:W3CDTF">2012-02-16T09:38:01Z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TC102885651033</vt:lpwstr>
  </property>
</Properties>
</file>